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8.xml"/>
  <Override ContentType="application/vnd.openxmlformats-officedocument.presentationml.comments+xml" PartName="/ppt/comments/comment10.xml"/>
  <Override ContentType="application/vnd.openxmlformats-officedocument.presentationml.comments+xml" PartName="/ppt/comments/comment23.xml"/>
  <Override ContentType="application/vnd.openxmlformats-officedocument.presentationml.comments+xml" PartName="/ppt/comments/comment6.xml"/>
  <Override ContentType="application/vnd.openxmlformats-officedocument.presentationml.comments+xml" PartName="/ppt/comments/comment19.xml"/>
  <Override ContentType="application/vnd.openxmlformats-officedocument.presentationml.comments+xml" PartName="/ppt/comments/comment24.xml"/>
  <Override ContentType="application/vnd.openxmlformats-officedocument.presentationml.comments+xml" PartName="/ppt/comments/comment15.xml"/>
  <Override ContentType="application/vnd.openxmlformats-officedocument.presentationml.comments+xml" PartName="/ppt/comments/comment2.xml"/>
  <Override ContentType="application/vnd.openxmlformats-officedocument.presentationml.comments+xml" PartName="/ppt/comments/comment22.xml"/>
  <Override ContentType="application/vnd.openxmlformats-officedocument.presentationml.comments+xml" PartName="/ppt/comments/comment7.xml"/>
  <Override ContentType="application/vnd.openxmlformats-officedocument.presentationml.comments+xml" PartName="/ppt/comments/comment18.xml"/>
  <Override ContentType="application/vnd.openxmlformats-officedocument.presentationml.comments+xml" PartName="/ppt/comments/comment14.xml"/>
  <Override ContentType="application/vnd.openxmlformats-officedocument.presentationml.comments+xml" PartName="/ppt/comments/comment27.xml"/>
  <Override ContentType="application/vnd.openxmlformats-officedocument.presentationml.comments+xml" PartName="/ppt/comments/comment17.xml"/>
  <Override ContentType="application/vnd.openxmlformats-officedocument.presentationml.comments+xml" PartName="/ppt/comments/comment8.xml"/>
  <Override ContentType="application/vnd.openxmlformats-officedocument.presentationml.comments+xml" PartName="/ppt/comments/comment21.xml"/>
  <Override ContentType="application/vnd.openxmlformats-officedocument.presentationml.comments+xml" PartName="/ppt/comments/comment20.xml"/>
  <Override ContentType="application/vnd.openxmlformats-officedocument.presentationml.comments+xml" PartName="/ppt/comments/comment3.xml"/>
  <Override ContentType="application/vnd.openxmlformats-officedocument.presentationml.comments+xml" PartName="/ppt/comments/comment26.xml"/>
  <Override ContentType="application/vnd.openxmlformats-officedocument.presentationml.comments+xml" PartName="/ppt/comments/comment13.xml"/>
  <Override ContentType="application/vnd.openxmlformats-officedocument.presentationml.comments+xml" PartName="/ppt/comments/comment16.xml"/>
  <Override ContentType="application/vnd.openxmlformats-officedocument.presentationml.comments+xml" PartName="/ppt/comments/comment11.xml"/>
  <Override ContentType="application/vnd.openxmlformats-officedocument.presentationml.comments+xml" PartName="/ppt/comments/comment5.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25.xml"/>
  <Override ContentType="application/vnd.openxmlformats-officedocument.presentationml.comments+xml" PartName="/ppt/comments/comment1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y="5143500" cx="9144000"/>
  <p:notesSz cx="6858000" cy="9144000"/>
  <p:embeddedFontLst>
    <p:embeddedFont>
      <p:font typeface="Montserrat"/>
      <p:regular r:id="rId40"/>
      <p:bold r:id="rId41"/>
      <p:italic r:id="rId42"/>
      <p:boldItalic r:id="rId43"/>
    </p:embeddedFont>
    <p:embeddedFont>
      <p:font typeface="Lato"/>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923">
          <p15:clr>
            <a:srgbClr val="747775"/>
          </p15:clr>
        </p15:guide>
        <p15:guide id="3" pos="216">
          <p15:clr>
            <a:srgbClr val="747775"/>
          </p15:clr>
        </p15:guide>
        <p15:guide id="4" pos="5544">
          <p15:clr>
            <a:srgbClr val="747775"/>
          </p15:clr>
        </p15:guide>
        <p15:guide id="5" pos="1440">
          <p15:clr>
            <a:srgbClr val="747775"/>
          </p15:clr>
        </p15:guide>
        <p15:guide id="6" pos="4320">
          <p15:clr>
            <a:srgbClr val="747775"/>
          </p15:clr>
        </p15:guide>
        <p15:guide id="7" pos="2792">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6" name="Rachael Sak"/>
  <p:cmAuthor clrIdx="1" id="1" initials="" lastIdx="2" name="Matthew Trump"/>
  <p:cmAuthor clrIdx="2" id="2" initials="" lastIdx="5" name="Matthew Cresp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1353A86-2C3B-47CA-8C5F-E0D46186A6FB}">
  <a:tblStyle styleId="{71353A86-2C3B-47CA-8C5F-E0D46186A6FB}"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78DF3BF-4CDC-404B-BBBD-99566984BA41}" styleName="Table_1">
    <a:wholeTbl>
      <a:tcTxStyle>
        <a:font>
          <a:latin typeface="Arial"/>
          <a:ea typeface="Arial"/>
          <a:cs typeface="Arial"/>
        </a:font>
        <a:srgbClr val="000000"/>
      </a:tcTxStyle>
      <a:tcStyle>
        <a:tcBdr>
          <a:left>
            <a:ln cap="flat" cmpd="sng" w="19050">
              <a:solidFill>
                <a:srgbClr val="000000"/>
              </a:solidFill>
              <a:prstDash val="solid"/>
              <a:round/>
              <a:headEnd len="sm" w="sm" type="none"/>
              <a:tailEnd len="sm" w="sm" type="none"/>
            </a:ln>
          </a:left>
          <a:right>
            <a:ln cap="flat" cmpd="sng" w="19050">
              <a:solidFill>
                <a:srgbClr val="000000"/>
              </a:solidFill>
              <a:prstDash val="solid"/>
              <a:round/>
              <a:headEnd len="sm" w="sm" type="none"/>
              <a:tailEnd len="sm" w="sm" type="none"/>
            </a:ln>
          </a:right>
          <a:top>
            <a:ln cap="flat" cmpd="sng" w="19050">
              <a:solidFill>
                <a:srgbClr val="000000"/>
              </a:solidFill>
              <a:prstDash val="solid"/>
              <a:round/>
              <a:headEnd len="sm" w="sm" type="none"/>
              <a:tailEnd len="sm" w="sm" type="none"/>
            </a:ln>
          </a:top>
          <a:bottom>
            <a:ln cap="flat" cmpd="sng" w="19050">
              <a:solidFill>
                <a:srgbClr val="000000"/>
              </a:solidFill>
              <a:prstDash val="solid"/>
              <a:round/>
              <a:headEnd len="sm" w="sm" type="none"/>
              <a:tailEnd len="sm" w="sm" type="none"/>
            </a:ln>
          </a:bottom>
          <a:insideH>
            <a:ln cap="flat" cmpd="sng" w="19050">
              <a:solidFill>
                <a:srgbClr val="000000"/>
              </a:solidFill>
              <a:prstDash val="solid"/>
              <a:round/>
              <a:headEnd len="sm" w="sm" type="none"/>
              <a:tailEnd len="sm" w="sm" type="none"/>
            </a:ln>
          </a:insideH>
          <a:insideV>
            <a:ln cap="flat" cmpd="sng" w="1905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5943191-B024-44DF-BD78-70637BD2169E}"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923"/>
        <p:guide pos="216"/>
        <p:guide pos="5544"/>
        <p:guide pos="1440"/>
        <p:guide pos="4320"/>
        <p:guide pos="279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20" Type="http://schemas.openxmlformats.org/officeDocument/2006/relationships/slide" Target="slides/slide13.xml"/><Relationship Id="rId42" Type="http://schemas.openxmlformats.org/officeDocument/2006/relationships/font" Target="fonts/Montserrat-italic.fntdata"/><Relationship Id="rId41" Type="http://schemas.openxmlformats.org/officeDocument/2006/relationships/font" Target="fonts/Montserrat-bold.fntdata"/><Relationship Id="rId22" Type="http://schemas.openxmlformats.org/officeDocument/2006/relationships/slide" Target="slides/slide15.xml"/><Relationship Id="rId44" Type="http://schemas.openxmlformats.org/officeDocument/2006/relationships/font" Target="fonts/Lato-regular.fntdata"/><Relationship Id="rId21" Type="http://schemas.openxmlformats.org/officeDocument/2006/relationships/slide" Target="slides/slide14.xml"/><Relationship Id="rId43" Type="http://schemas.openxmlformats.org/officeDocument/2006/relationships/font" Target="fonts/Montserrat-boldItalic.fntdata"/><Relationship Id="rId24" Type="http://schemas.openxmlformats.org/officeDocument/2006/relationships/slide" Target="slides/slide17.xml"/><Relationship Id="rId46" Type="http://schemas.openxmlformats.org/officeDocument/2006/relationships/font" Target="fonts/Lato-italic.fntdata"/><Relationship Id="rId23" Type="http://schemas.openxmlformats.org/officeDocument/2006/relationships/slide" Target="slides/slide16.xml"/><Relationship Id="rId45" Type="http://schemas.openxmlformats.org/officeDocument/2006/relationships/font" Target="fonts/La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47" Type="http://schemas.openxmlformats.org/officeDocument/2006/relationships/font" Target="fonts/Lato-boldItalic.fntdata"/><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5-31T23:32:21.126">
    <p:pos x="6000" y="0"/>
    <p:text>Matthew C</p:text>
  </p:cm>
  <p:cm authorId="1" idx="1" dt="2024-05-31T23:32:21.126">
    <p:pos x="6000" y="0"/>
    <p:text>Should we reformat this slide to also include a team introduction?  I see some examples have a section showing a picture of each team member, their name, and their major</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3" dt="2024-05-24T17:43:45.791">
    <p:pos x="6000" y="0"/>
    <p:text>William</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4" dt="2024-05-24T17:43:56.611">
    <p:pos x="6000" y="0"/>
    <p:text>William</p:text>
  </p:cm>
  <p:cm authorId="0" idx="15" dt="2024-05-24T04:14:49.642">
    <p:pos x="6000" y="100"/>
    <p:text>The selection table and pic chooses camera, this needs to be fixed in paper and slides</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6" dt="2024-05-24T17:44:04.137">
    <p:pos x="6000" y="0"/>
    <p:text>William</p:tex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7" dt="2024-05-24T04:46:08.972">
    <p:pos x="6000" y="0"/>
    <p:text>we kinda switch to vertical suddenly, dont know if that matters</p:text>
  </p:cm>
  <p:cm authorId="0" idx="18" dt="2024-05-24T04:46:08.972">
    <p:pos x="6000" y="0"/>
    <p:text>also this one may not fit on one slide...</p:text>
  </p:cm>
  <p:cm authorId="0" idx="19" dt="2024-05-24T17:44:37.240">
    <p:pos x="6000" y="100"/>
    <p:text>William</p:tex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0" dt="2024-05-24T17:25:43.044">
    <p:pos x="6000" y="0"/>
    <p:text>Rachael</p:tex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1" dt="2024-05-24T17:25:50.358">
    <p:pos x="6000" y="0"/>
    <p:text>William</p:tex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4" dt="2024-06-07T15:01:45.480">
    <p:pos x="6000" y="0"/>
    <p:text>Color-coding required</p:text>
  </p:cm>
  <p:cm authorId="0" idx="22" dt="2024-05-24T17:26:48.700">
    <p:pos x="6000" y="100"/>
    <p:text>Matthew C thru slide 21</p:text>
  </p:cm>
  <p:cm authorId="0" idx="23" dt="2024-05-24T17:26:48.700">
    <p:pos x="6000" y="100"/>
    <p:text>slide 22</p:tex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4" dt="2024-05-24T17:45:03.702">
    <p:pos x="6000" y="0"/>
    <p:text>Matthew C</p:text>
  </p:cm>
</p:cmLst>
</file>

<file path=ppt/comments/comment1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5" dt="2024-05-24T17:45:10.700">
    <p:pos x="6000" y="0"/>
    <p:text>Matthew C</p:text>
  </p:cm>
</p:cmLst>
</file>

<file path=ppt/comments/comment1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6" dt="2024-05-24T17:27:07.345">
    <p:pos x="6000" y="0"/>
    <p:text>Matthew T</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05-24T04:23:39.605">
    <p:pos x="6000" y="0"/>
    <p:text>Maybe include illustrations?</p:text>
  </p:cm>
  <p:cm authorId="0" idx="3" dt="2024-05-24T17:23:56.970">
    <p:pos x="6000" y="100"/>
    <p:text>Matthew C thru slide 4</p:text>
  </p:cm>
</p:cmLst>
</file>

<file path=ppt/comments/comment2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7" dt="2024-05-24T17:25:15.581">
    <p:pos x="6000" y="0"/>
    <p:text>Matthew T</p:text>
  </p:cm>
</p:cmLst>
</file>

<file path=ppt/comments/comment2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8" dt="2024-05-24T04:27:45.244">
    <p:pos x="6000" y="0"/>
    <p:text>Matthew T software stuff here</p:text>
  </p:cm>
</p:cmLst>
</file>

<file path=ppt/comments/comment2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9" dt="2024-05-24T17:27:40.258">
    <p:pos x="6000" y="0"/>
    <p:text>Matthew T</p:text>
  </p:cm>
</p:cmLst>
</file>

<file path=ppt/comments/comment2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0" dt="2024-05-24T17:27:18.902">
    <p:pos x="6000" y="0"/>
    <p:text>Matthew C</p:text>
  </p:cm>
</p:cmLst>
</file>

<file path=ppt/comments/comment2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1" dt="2024-05-24T17:28:49.245">
    <p:pos x="6000" y="0"/>
    <p:text>Rachael</p:text>
  </p:cm>
</p:cmLst>
</file>

<file path=ppt/comments/comment2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2" dt="2024-05-24T17:27:31.866">
    <p:pos x="6000" y="0"/>
    <p:text>Rachael</p:text>
  </p:cm>
</p:cmLst>
</file>

<file path=ppt/comments/comment2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5" dt="2024-06-07T15:04:33.716">
    <p:pos x="6000" y="0"/>
    <p:text>don't forget the extra col with predicted pricing.</p:text>
  </p:cm>
  <p:cm authorId="0" idx="33" dt="2024-05-24T04:31:56.625">
    <p:pos x="6000" y="100"/>
    <p:text>Need the google sheets updated, I will update the paper and slides using that information</p:text>
  </p:cm>
  <p:cm authorId="0" idx="34" dt="2024-05-24T17:22:55.255">
    <p:pos x="6000" y="200"/>
    <p:text>Matthew T</p:text>
  </p:cm>
  <p:cm authorId="1" idx="2" dt="2024-05-31T23:34:24.153">
    <p:pos x="6000" y="300"/>
    <p:text>Should we display the part number in the Item column?</p:text>
  </p:cm>
</p:cmLst>
</file>

<file path=ppt/comments/comment2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5" dt="2024-05-24T17:24:24.147">
    <p:pos x="6000" y="0"/>
    <p:text>Rachael thru end</p:text>
  </p:cm>
</p:cmLst>
</file>

<file path=ppt/comments/comment2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6" dt="2024-05-24T17:45:47.269">
    <p:pos x="6000" y="0"/>
    <p:text>Rachael</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4-06-07T15:00:42.596">
    <p:pos x="6000" y="0"/>
    <p:text>This slide needs to be moved towards the end.</p:text>
  </p:cm>
  <p:cm authorId="0" idx="4" dt="2024-05-24T17:43:09.813">
    <p:pos x="6000" y="100"/>
    <p:text>Matthew C</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4-05-24T17:29:24.444">
    <p:pos x="6000" y="0"/>
    <p:text>Rachael</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4-05-24T17:29:32.608">
    <p:pos x="6000" y="0"/>
    <p:text>Matthew C</p:text>
  </p:cm>
  <p:cm authorId="2" idx="2" dt="2024-06-07T15:01:05.812">
    <p:pos x="6000" y="100"/>
    <p:text>The legend needs to be included.</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3" dt="2024-06-07T15:01:18.191">
    <p:pos x="6000" y="0"/>
    <p:text>Legend needs to be included.</p:text>
  </p:cm>
  <p:cm authorId="0" idx="7" dt="2024-05-24T17:43:28.803">
    <p:pos x="6000" y="100"/>
    <p:text>Matthew C</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4-05-24T17:24:55.038">
    <p:pos x="6000" y="0"/>
    <p:text>Matthew C</p:text>
  </p:cm>
  <p:cm authorId="0" idx="9" dt="2024-05-24T04:17:11.040">
    <p:pos x="6000" y="100"/>
    <p:text>My goal for the comparison/selection was to get the info on the slide, to be organized and formatted later</p:text>
  </p:cm>
  <p:cm authorId="0" idx="10" dt="2024-05-24T04:17:11.040">
    <p:pos x="6000" y="100"/>
    <p:text>So dont judge lol</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1" dt="2024-05-24T17:25:35.141">
    <p:pos x="6000" y="0"/>
    <p:text>William thru slide 15</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2" dt="2024-05-24T17:43:38.062">
    <p:pos x="6000" y="0"/>
    <p:text>William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0dadbe27f0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0dadbe27f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Multiple tool detection methods were considered in our design. The main factors focused on were the price, size, and complexity to integrate. For our rudimentary tool detection, a simple resistive strain gauge is used, as it is small, cheap, and accurate enough for the purpose of binary tool detection. For the more complex tool detection, which can determine if a given tool is correctly placed in the right location, an RC522-based RFID reader is used. This will be in conjunction with programmed RFID tags attached to the tools to identify each to the system.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0dadbe27f0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0dadbe27f0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deciding what battery type to use, the biggest factor was the weight and capacity. A low weight was desired to reduce power consumption from the motors as well as keep the overall system weight down. A sufficiently high capacity was also needed, as to allow the system to operate for multiple hours between recharging. This lead to us selecting lithium ion batteries over the other chemistries available, as these types are known for low weight, small size, and high energy density.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0dadbe27f0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0dadbe27f0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our method of line detection, which is integral to the functionality of our project, we opted to use common, low cost infrared sensors. These low cost, simple sensors make integrating a line following functionality simple by using between 2 and 5 individual sensors, and employing corrective control algorithms to ensure </a:t>
            </a:r>
            <a:r>
              <a:rPr lang="en"/>
              <a:t>the</a:t>
            </a:r>
            <a:r>
              <a:rPr lang="en"/>
              <a:t> system stays on track. Cameras and color sensors were considered, however these solutions either used too many IO pins, or required too much processor overhead for line recognition, such as in the case with the camera.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0dadbe27f0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0dadbe27f0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choice of chassis base material was fairly straightforward. Even though carbon fiber and aluminum are very strong materials, their high price and difficulty to machine made them unsuitable for our project. Ultimately, wood was chosen due to its high </a:t>
            </a:r>
            <a:r>
              <a:rPr lang="en"/>
              <a:t>availability</a:t>
            </a:r>
            <a:r>
              <a:rPr lang="en"/>
              <a:t>, low cost, and ease of machining compared to plastic. More specifically, plywood was chosen due to its higher strength and density over oriented strand board, despite being slightly more expensive.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0dadbe27f0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0dadbe27f0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Multiple microcontrollers were considered when initially </a:t>
            </a:r>
            <a:r>
              <a:rPr lang="en"/>
              <a:t>designing</a:t>
            </a:r>
            <a:r>
              <a:rPr lang="en"/>
              <a:t> our system. The main comparison points we had to decide on were the overall processor capabilities such as processing speed, as well as included features and peripheral support, such as WiFi and SPI. However, the main 2 factors influencing our decision were the number of IO pins available, and the cost. The ESP32 was the obvious choice here, as it has sufficient IO pins for our use case, with native support for WiFi and an extremely low price compared to the alternatives.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0dadbe27f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0dadbe27f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basic block diagram shows how the tool selection aspect of this project will work.  We are using two separate methods of detecting if the tool is present, RFID and pressure sensors.   When a tool is requested, the ESP32 will obtain the data on whether or not that tool is present in the drawer, and then it will light up the LED green to show where the tool is if it is present to help the user </a:t>
            </a:r>
            <a:r>
              <a:rPr lang="en"/>
              <a:t>quickly</a:t>
            </a:r>
            <a:r>
              <a:rPr lang="en"/>
              <a:t> find it.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0dadbe27f0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0dadbe27f0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power distribution for the system overall is very simple. The 12V battery’s output is directly connected to the motor and as such is fed through directly. For powering the mixed 5V and 3.3V components on our board, fully integrated </a:t>
            </a:r>
            <a:r>
              <a:rPr lang="en"/>
              <a:t>switching</a:t>
            </a:r>
            <a:r>
              <a:rPr lang="en"/>
              <a:t> regulators were chosen which have a maximum current output of 1A, and require no external heat dissipation. Additionally, these regulators have efficiencies rated at 85-90% depending on input voltage and load current. A development prototype is shown on the left and was used to verify proper functionality for our project.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0dadbe27f0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0dadbe27f0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0dadbe27f0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0dadbe27f0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0dadbe27f0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0dadbe27f0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main control board PCB shown here combines the power </a:t>
            </a:r>
            <a:r>
              <a:rPr lang="en"/>
              <a:t>distribution</a:t>
            </a:r>
            <a:r>
              <a:rPr lang="en"/>
              <a:t>, sensors/peripherals, and motor control all on to one board. The main challenge faced was ensuring all IO pins got connected properly through the system, even across the board. This resulted in multiple power and signal paths jumping from the top and bottom copper plane with vias in order to connect everything. Consideration was also made with the H-bridge motor driver IC, which has thermal transfer vias throughout the underside metal pad.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0dadbe27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0dadbe27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0dadbe27f0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0dadbe27f0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 me walk you through our software block diagram. </a:t>
            </a:r>
            <a:r>
              <a:rPr lang="en"/>
              <a:t>There are three main commands the robot can </a:t>
            </a:r>
            <a:r>
              <a:rPr lang="en"/>
              <a:t>receive</a:t>
            </a:r>
            <a:r>
              <a:rPr lang="en"/>
              <a:t>: Choose Job, Request Tool, and Change Location. For “Choose Job”, the robot checks the list of required tools and verifies their availability. If a tool is missing, it alerts the user; if available, it lights up the drawer and tool.  Once the user removes the tool it logs the data, and will update the database upon tool return. The “Request Tool” command follows the same process for a </a:t>
            </a:r>
            <a:r>
              <a:rPr lang="en"/>
              <a:t>singular</a:t>
            </a:r>
            <a:r>
              <a:rPr lang="en"/>
              <a:t> tool. The “Change Location” command moves the robot along a black line using 5 IR sensors. Once over a station, it checks the station number with an RFID sticker and determines if it made it to the correct </a:t>
            </a:r>
            <a:r>
              <a:rPr lang="en"/>
              <a:t>destination</a:t>
            </a:r>
            <a:r>
              <a:rPr lang="en"/>
              <a:t>. As a stretch goal, we wanted to make the robot periodically check the battery levels and head to a charging station if below 10%. Throughout the processes, the MCU regularly checks the API command queue for new instructions.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0dadbe27f0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0dadbe27f0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t>For the back and front end of this project, we compared the two most popular full stack development options.  </a:t>
            </a:r>
            <a:r>
              <a:rPr lang="en"/>
              <a:t>While the LAMP stack offers established documentation and community support, we opted for MERN due to its modern and rapidly growing community. MERN's scalability for large applications and high performance, coupled with rich UI libraries like React, made it a clear choice for us. The user-friendly nature of MERN, driven by JavaScript, simplified our development process </a:t>
            </a:r>
            <a:r>
              <a:rPr lang="en"/>
              <a:t>especially</a:t>
            </a:r>
            <a:r>
              <a:rPr lang="en"/>
              <a:t> since we were more familiar with its </a:t>
            </a:r>
            <a:r>
              <a:rPr lang="en"/>
              <a:t>capabilities</a:t>
            </a:r>
            <a:r>
              <a:rPr lang="en"/>
              <a:t>. Ultimately, MERN's dynamic capabilities and evolving ecosystem aligned better with our project's needs, driving our decision towards this stack.</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0deeee5277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0deeee5277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the steps involved in </a:t>
            </a:r>
            <a:r>
              <a:rPr lang="en"/>
              <a:t>communicating</a:t>
            </a:r>
            <a:r>
              <a:rPr lang="en"/>
              <a:t> with Wrench Monkey.  First we have our end users who interact with our system through either a desktop website interface or the mobile application.  These applications send and retrieve data from MongoDB Atlas, our cloud-based database service.  This stores information such as tool detection, user actions, and status updates.  Node JS, running on our server, processes these requests from the end users.  Next, Atlas and Node JS communicate with the MQTT broker, which serves as a lightweight messaging protocol designed for constrained devices and unreliable networks making sure commands are delivered.  Finally the ESP32 sends and </a:t>
            </a:r>
            <a:r>
              <a:rPr lang="en"/>
              <a:t>receives</a:t>
            </a:r>
            <a:r>
              <a:rPr lang="en"/>
              <a:t> commands from the broker executing the appropriate action.  This process ensures real-time communication between end users and the Wrench Monkey.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0dadbe27f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0dadbe27f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are the key development technologies we used for our project. Firstly, Expo is an application that allows for efficient testing of React applications. It supports both iOS and Android platforms, enabling us to stream the React app easily. One of its standout features is the ability to update in real time as we make modifications to the code, speeding up the development process. Next, REST API serves as the communication bridge between Wrench Monkey and our server, using HTTP requests to perform operations such as retrieving, updating, and deleting data. By employing a queue-based system, we can reliably manage and send commands without the need for port forwarding. Arduino’s IDE is the program we selected for coding the ESP32 microcontroller directly. This program supports C and C++ languages, along with numerous libraries essential for communication, allowing for easier writing and debugging of code. Lastly, Figma is the collaborative design tool we used to prototype the user interfaces for desktop and mobile use. It provided a wide range of design components and dimensions, ensuring our designs would fit the users' needs.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0dadbe27f0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0dadbe27f0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t>Our mobile app interface is designed for intuitive user interaction. When launching the app, a loading screen briefly appears during database operations. Users are then greeted by a login screen, with an option to create a new account.Upon selecting the account creation option, users are directed to a registration page where they input details such as their robot number which ties accounts to specific robots. We've incorporated a stretch goal of email confirmation to enhance security. After completing the registration process, users are prompted to log in using their email and password, which are then securely stored on their device for convenience. Once logged in, the main screen of the app displays two primary buttons: 'Tools' and 'History'. The 'Tools' section provides users with a comprehensive view of available tools, allowing them to add, delete, or check out specific tools as needed. Meanwhile, the 'History' section offers insights into the checkout history of tools. The main screen also displays the current status of the Wrench Monkey robot, providing users with real-time updates on its activities and movements. As an added safety measure, should the robot make an unexpected move, an emergency stop button becomes available while traveling from station to station.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0deeee5277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0deeee5277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t>The desktop website interface complements our mobile app, offering users a familiar experience on larger screens. The home page is designed for simplicity and intuitive navigation, providing quick access to essential features. While the website's design is subject to changes, the example provided is based on the mobile application's layout and functionality.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0dadbe27f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0dadbe27f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0dadbe27f0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0dadbe27f0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test that the selected motors would work for this project, we first hooked them up to a power supply and used twine attached to the toolbox to test that it would have sufficient torque to pull the final product, as shown in the image on the left.  Next, we constructed the chassis by attaching the motors and wheels, and then we placed the toolbox on it to test it’s overall </a:t>
            </a:r>
            <a:r>
              <a:rPr lang="en"/>
              <a:t>functionality</a:t>
            </a:r>
            <a:r>
              <a:rPr lang="en"/>
              <a:t>.  The toolbox is sideways here as the wheels had yet to be removed, and in both tests the toolbox had a heavy backpack in it to prove that it would be able to support the weight once the tools and battery have been added.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0dadbe27f0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0dadbe27f0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test the tool </a:t>
            </a:r>
            <a:r>
              <a:rPr lang="en"/>
              <a:t>detection</a:t>
            </a:r>
            <a:r>
              <a:rPr lang="en"/>
              <a:t> system, first the pressure sensors were connected to the ESP32 via a breadboard and their functionality, as well as their ability to detect tools within the foam insert created, was tested.  Next the RFID reader was connected and tested for functionality.  Finally the LEDs were added and tested, and code was written to allow the sensors and the RFID reader to each interact with a different section of the individually addressable LED strip to signify if a tool is present or not.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0dadbe27f0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0dadbe27f0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our budget and financing, we kept track of all the expenses for the Wrench Monkey project. The chart on this slide shows the individual items, quantity, unit cost, and total cost for each item </a:t>
            </a:r>
            <a:r>
              <a:rPr lang="en">
                <a:solidFill>
                  <a:schemeClr val="dk1"/>
                </a:solidFill>
              </a:rPr>
              <a:t>we bought</a:t>
            </a:r>
            <a:r>
              <a:rPr lang="en"/>
              <a:t>. Fortunately, some parts came in packages with more than one of the needed amount, which helped lower the overall cost per part. The chart is up to date with everything we've bought </a:t>
            </a:r>
            <a:r>
              <a:rPr lang="en"/>
              <a:t>thus far</a:t>
            </a:r>
            <a:r>
              <a:rPr lang="en"/>
              <a:t> leaving the grand total of our expenses to be 291 dollars, which is UNDER our original estimated budget by about 84$.</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0dadbe27f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0dadbe27f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0dadbe27f0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0dadbe27f0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can be seen here, we have already completed a majority of our research for this project and we have made decent progress in the other areas as well.  Overall, we predict that at this point we are around 70% done.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0dadbe27f0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0dadbe27f0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next steps to complete the project include ordering, assembling, and testing our PCB, and then completing the software to allow us to control the Wrench Monkey.  We also need to finish assembling and mounting all or our sensors and other components to the toolbox, and then test our final project and troubleshoot until it meets our </a:t>
            </a:r>
            <a:r>
              <a:rPr lang="en"/>
              <a:t>requirements</a:t>
            </a:r>
            <a:r>
              <a:rPr lang="en"/>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0dadbe27f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0dadbe27f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0dadbe27f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0dadbe27f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0dadbe27f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0dadbe27f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table shown here displays the engineering specifications for the Wrench Monkey.  For our demo, we plan to show the highlighted requirements, which are the </a:t>
            </a:r>
            <a:r>
              <a:rPr lang="en"/>
              <a:t>minimum tool capacity, the minimum speed, and the weight capacity.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0dadbe27f0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0dadbe27f0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0dadbe27f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0dadbe27f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0dadbe27f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0dadbe27f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0dadbe27f0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0dadbe27f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deciding what motor type to use, heavy emphasis was put on the torque output capabilities and RPM of the motor itself. The high weight of the project, coupled with the need to move relatively quickly, meant that a balance between output torque and RPM needed to be made.</a:t>
            </a:r>
            <a:endParaRPr/>
          </a:p>
          <a:p>
            <a:pPr indent="0" lvl="0" marL="0" rtl="0" algn="l">
              <a:spcBef>
                <a:spcPts val="0"/>
              </a:spcBef>
              <a:spcAft>
                <a:spcPts val="0"/>
              </a:spcAft>
              <a:buNone/>
            </a:pPr>
            <a:r>
              <a:rPr lang="en"/>
              <a:t>This requirement excluded brushed and brushless DC motors from our selection, as the RPM of these motors is too high, while the torque is too low. Additionally, due to the budget and complexity-conscious nature of our project, stepper motors were excluded due to the lower RPM and need for additional control circuitry to operate.</a:t>
            </a:r>
            <a:endParaRPr/>
          </a:p>
          <a:p>
            <a:pPr indent="0" lvl="0" marL="0" rtl="0" algn="l">
              <a:spcBef>
                <a:spcPts val="0"/>
              </a:spcBef>
              <a:spcAft>
                <a:spcPts val="0"/>
              </a:spcAft>
              <a:buNone/>
            </a:pPr>
            <a:r>
              <a:rPr lang="en"/>
              <a:t>This left servo motors as our selection for use in the project. Specifically, the CQRobot CQR37D with an output RPM of 40 and output torque of 70kg*cm. The high RPM, high torque, and dual rotary encoder feedback made this motor perfect for our use case. The available documentation from the manufacturer’s website also makes integration</a:t>
            </a:r>
            <a:endParaRPr/>
          </a:p>
          <a:p>
            <a:pPr indent="0" lvl="0" marL="0" rtl="0" algn="l">
              <a:spcBef>
                <a:spcPts val="0"/>
              </a:spcBef>
              <a:spcAft>
                <a:spcPts val="0"/>
              </a:spcAft>
              <a:buNone/>
            </a:pPr>
            <a:r>
              <a:rPr lang="en"/>
              <a:t>Extremely simple as there is no need to guess or experiment what each wire does or how to connect it properly.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comments" Target="../comments/comment9.xml"/><Relationship Id="rId4" Type="http://schemas.openxmlformats.org/officeDocument/2006/relationships/image" Target="../media/image13.png"/><Relationship Id="rId5"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comments" Target="../comments/comment10.xml"/><Relationship Id="rId4" Type="http://schemas.openxmlformats.org/officeDocument/2006/relationships/image" Target="../media/image7.png"/><Relationship Id="rId5"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comments" Target="../comments/comment11.xml"/><Relationship Id="rId4" Type="http://schemas.openxmlformats.org/officeDocument/2006/relationships/image" Target="../media/image2.png"/><Relationship Id="rId5"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comments" Target="../comments/comment12.xml"/><Relationship Id="rId4" Type="http://schemas.openxmlformats.org/officeDocument/2006/relationships/image" Target="../media/image4.png"/><Relationship Id="rId5"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comments" Target="../comments/comment13.xml"/><Relationship Id="rId4" Type="http://schemas.openxmlformats.org/officeDocument/2006/relationships/image" Target="../media/image20.png"/><Relationship Id="rId5"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comments" Target="../comments/comment14.xml"/><Relationship Id="rId4" Type="http://schemas.openxmlformats.org/officeDocument/2006/relationships/image" Target="../media/image12.png"/><Relationship Id="rId5"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comments" Target="../comments/comment15.xml"/><Relationship Id="rId4" Type="http://schemas.openxmlformats.org/officeDocument/2006/relationships/image" Target="../media/image11.png"/><Relationship Id="rId5" Type="http://schemas.openxmlformats.org/officeDocument/2006/relationships/image" Target="../media/image5.jpg"/><Relationship Id="rId6"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comments" Target="../comments/comment16.xml"/><Relationship Id="rId4" Type="http://schemas.openxmlformats.org/officeDocument/2006/relationships/image" Target="../media/image14.png"/><Relationship Id="rId5"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comments" Target="../comments/comment17.xml"/><Relationship Id="rId4" Type="http://schemas.openxmlformats.org/officeDocument/2006/relationships/image" Target="../media/image6.png"/><Relationship Id="rId5"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comments" Target="../comments/comment18.xml"/><Relationship Id="rId4" Type="http://schemas.openxmlformats.org/officeDocument/2006/relationships/image" Target="../media/image5.jpg"/><Relationship Id="rId5" Type="http://schemas.openxmlformats.org/officeDocument/2006/relationships/image" Target="../media/image18.png"/><Relationship Id="rId6"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comments" Target="../comments/commen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comments" Target="../comments/comment19.xml"/><Relationship Id="rId4" Type="http://schemas.openxmlformats.org/officeDocument/2006/relationships/image" Target="../media/image33.jpg"/><Relationship Id="rId5"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comments" Target="../comments/comment20.xml"/><Relationship Id="rId4" Type="http://schemas.openxmlformats.org/officeDocument/2006/relationships/image" Target="../media/image41.jpg"/><Relationship Id="rId11" Type="http://schemas.openxmlformats.org/officeDocument/2006/relationships/image" Target="../media/image22.png"/><Relationship Id="rId10" Type="http://schemas.openxmlformats.org/officeDocument/2006/relationships/image" Target="../media/image25.png"/><Relationship Id="rId12" Type="http://schemas.openxmlformats.org/officeDocument/2006/relationships/image" Target="../media/image19.png"/><Relationship Id="rId9" Type="http://schemas.openxmlformats.org/officeDocument/2006/relationships/image" Target="../media/image16.png"/><Relationship Id="rId5" Type="http://schemas.openxmlformats.org/officeDocument/2006/relationships/image" Target="../media/image23.png"/><Relationship Id="rId6" Type="http://schemas.openxmlformats.org/officeDocument/2006/relationships/image" Target="../media/image8.png"/><Relationship Id="rId7" Type="http://schemas.openxmlformats.org/officeDocument/2006/relationships/image" Target="../media/image15.png"/><Relationship Id="rId8"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1.jp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comments" Target="../comments/comment21.xml"/><Relationship Id="rId4" Type="http://schemas.openxmlformats.org/officeDocument/2006/relationships/image" Target="../media/image41.jpg"/><Relationship Id="rId5" Type="http://schemas.openxmlformats.org/officeDocument/2006/relationships/image" Target="../media/image35.png"/><Relationship Id="rId6" Type="http://schemas.openxmlformats.org/officeDocument/2006/relationships/image" Target="../media/image29.png"/><Relationship Id="rId7" Type="http://schemas.openxmlformats.org/officeDocument/2006/relationships/image" Target="../media/image31.png"/><Relationship Id="rId8"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comments" Target="../comments/comment22.xml"/><Relationship Id="rId4" Type="http://schemas.openxmlformats.org/officeDocument/2006/relationships/image" Target="../media/image41.jpg"/><Relationship Id="rId9" Type="http://schemas.openxmlformats.org/officeDocument/2006/relationships/image" Target="../media/image27.png"/><Relationship Id="rId5" Type="http://schemas.openxmlformats.org/officeDocument/2006/relationships/image" Target="../media/image36.png"/><Relationship Id="rId6" Type="http://schemas.openxmlformats.org/officeDocument/2006/relationships/image" Target="../media/image32.png"/><Relationship Id="rId7" Type="http://schemas.openxmlformats.org/officeDocument/2006/relationships/image" Target="../media/image28.png"/><Relationship Id="rId8"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1.jpg"/><Relationship Id="rId4" Type="http://schemas.openxmlformats.org/officeDocument/2006/relationships/image" Target="../media/image37.png"/><Relationship Id="rId5"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comments" Target="../comments/comment23.xml"/><Relationship Id="rId4" Type="http://schemas.openxmlformats.org/officeDocument/2006/relationships/image" Target="../media/image6.png"/><Relationship Id="rId5" Type="http://schemas.openxmlformats.org/officeDocument/2006/relationships/image" Target="../media/image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comments" Target="../comments/comment24.xml"/><Relationship Id="rId4" Type="http://schemas.openxmlformats.org/officeDocument/2006/relationships/image" Target="../media/image45.jpg"/><Relationship Id="rId5" Type="http://schemas.openxmlformats.org/officeDocument/2006/relationships/image" Target="../media/image46.png"/><Relationship Id="rId6"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comments" Target="../comments/comment25.xml"/><Relationship Id="rId4" Type="http://schemas.openxmlformats.org/officeDocument/2006/relationships/image" Target="../media/image43.png"/><Relationship Id="rId5"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comments" Target="../comments/comment26.xm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comments" Target="../comments/comment2.xml"/><Relationship Id="rId4" Type="http://schemas.openxmlformats.org/officeDocument/2006/relationships/image" Target="../media/image3.jp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comments" Target="../comments/comment27.xml"/><Relationship Id="rId4" Type="http://schemas.openxmlformats.org/officeDocument/2006/relationships/image" Target="../media/image42.png"/><Relationship Id="rId5" Type="http://schemas.openxmlformats.org/officeDocument/2006/relationships/image" Target="../media/image1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comments" Target="../comments/comment28.xml"/><Relationship Id="rId4" Type="http://schemas.openxmlformats.org/officeDocument/2006/relationships/image" Target="../media/image1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comments" Target="../comments/commen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comments" Target="../comments/comment4.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comments" Target="../comments/comment5.xml"/><Relationship Id="rId4" Type="http://schemas.openxmlformats.org/officeDocument/2006/relationships/image" Target="../media/image38.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comments" Target="../comments/comment6.xml"/><Relationship Id="rId4" Type="http://schemas.openxmlformats.org/officeDocument/2006/relationships/image" Target="../media/image38.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comments" Target="../comments/commen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comments" Target="../comments/comment8.xml"/><Relationship Id="rId4" Type="http://schemas.openxmlformats.org/officeDocument/2006/relationships/image" Target="../media/image40.jpg"/><Relationship Id="rId5"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900463" y="372450"/>
            <a:ext cx="4729500" cy="99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4200"/>
              <a:t>Wrench Monkey</a:t>
            </a:r>
            <a:endParaRPr sz="4200"/>
          </a:p>
        </p:txBody>
      </p:sp>
      <p:sp>
        <p:nvSpPr>
          <p:cNvPr id="135" name="Google Shape;135;p13"/>
          <p:cNvSpPr txBox="1"/>
          <p:nvPr>
            <p:ph idx="1" type="subTitle"/>
          </p:nvPr>
        </p:nvSpPr>
        <p:spPr>
          <a:xfrm>
            <a:off x="756750" y="3169400"/>
            <a:ext cx="3470700" cy="1207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SzPts val="440"/>
              <a:buNone/>
            </a:pPr>
            <a:r>
              <a:rPr lang="en" sz="1800">
                <a:latin typeface="Montserrat"/>
                <a:ea typeface="Montserrat"/>
                <a:cs typeface="Montserrat"/>
                <a:sym typeface="Montserrat"/>
              </a:rPr>
              <a:t>Group 9:</a:t>
            </a:r>
            <a:endParaRPr sz="1800">
              <a:latin typeface="Montserrat"/>
              <a:ea typeface="Montserrat"/>
              <a:cs typeface="Montserrat"/>
              <a:sym typeface="Montserrat"/>
            </a:endParaRPr>
          </a:p>
          <a:p>
            <a:pPr indent="0" lvl="0" marL="0" rtl="0" algn="l">
              <a:lnSpc>
                <a:spcPct val="80000"/>
              </a:lnSpc>
              <a:spcBef>
                <a:spcPts val="0"/>
              </a:spcBef>
              <a:spcAft>
                <a:spcPts val="0"/>
              </a:spcAft>
              <a:buSzPts val="440"/>
              <a:buNone/>
            </a:pPr>
            <a:r>
              <a:rPr lang="en" sz="1800">
                <a:latin typeface="Montserrat"/>
                <a:ea typeface="Montserrat"/>
                <a:cs typeface="Montserrat"/>
                <a:sym typeface="Montserrat"/>
              </a:rPr>
              <a:t>Matthew Crespo - EE</a:t>
            </a:r>
            <a:endParaRPr sz="1800">
              <a:latin typeface="Montserrat"/>
              <a:ea typeface="Montserrat"/>
              <a:cs typeface="Montserrat"/>
              <a:sym typeface="Montserrat"/>
            </a:endParaRPr>
          </a:p>
          <a:p>
            <a:pPr indent="0" lvl="0" marL="0" rtl="0" algn="l">
              <a:lnSpc>
                <a:spcPct val="80000"/>
              </a:lnSpc>
              <a:spcBef>
                <a:spcPts val="0"/>
              </a:spcBef>
              <a:spcAft>
                <a:spcPts val="0"/>
              </a:spcAft>
              <a:buSzPts val="440"/>
              <a:buNone/>
            </a:pPr>
            <a:r>
              <a:rPr lang="en" sz="1800">
                <a:latin typeface="Montserrat"/>
                <a:ea typeface="Montserrat"/>
                <a:cs typeface="Montserrat"/>
                <a:sym typeface="Montserrat"/>
              </a:rPr>
              <a:t>Matthew Trump - CpE</a:t>
            </a:r>
            <a:endParaRPr sz="1800">
              <a:latin typeface="Montserrat"/>
              <a:ea typeface="Montserrat"/>
              <a:cs typeface="Montserrat"/>
              <a:sym typeface="Montserrat"/>
            </a:endParaRPr>
          </a:p>
          <a:p>
            <a:pPr indent="0" lvl="0" marL="0" rtl="0" algn="l">
              <a:lnSpc>
                <a:spcPct val="80000"/>
              </a:lnSpc>
              <a:spcBef>
                <a:spcPts val="0"/>
              </a:spcBef>
              <a:spcAft>
                <a:spcPts val="0"/>
              </a:spcAft>
              <a:buSzPts val="440"/>
              <a:buNone/>
            </a:pPr>
            <a:r>
              <a:rPr lang="en" sz="1800">
                <a:latin typeface="Montserrat"/>
                <a:ea typeface="Montserrat"/>
                <a:cs typeface="Montserrat"/>
                <a:sym typeface="Montserrat"/>
              </a:rPr>
              <a:t>Rachael Sak - EE</a:t>
            </a:r>
            <a:endParaRPr sz="1800">
              <a:latin typeface="Montserrat"/>
              <a:ea typeface="Montserrat"/>
              <a:cs typeface="Montserrat"/>
              <a:sym typeface="Montserrat"/>
            </a:endParaRPr>
          </a:p>
          <a:p>
            <a:pPr indent="0" lvl="0" marL="0" rtl="0" algn="l">
              <a:lnSpc>
                <a:spcPct val="80000"/>
              </a:lnSpc>
              <a:spcBef>
                <a:spcPts val="0"/>
              </a:spcBef>
              <a:spcAft>
                <a:spcPts val="0"/>
              </a:spcAft>
              <a:buSzPts val="440"/>
              <a:buNone/>
            </a:pPr>
            <a:r>
              <a:rPr lang="en" sz="1800">
                <a:latin typeface="Montserrat"/>
                <a:ea typeface="Montserrat"/>
                <a:cs typeface="Montserrat"/>
                <a:sym typeface="Montserrat"/>
              </a:rPr>
              <a:t>William Wandelt - EE</a:t>
            </a:r>
            <a:endParaRPr sz="1800">
              <a:latin typeface="Montserrat"/>
              <a:ea typeface="Montserrat"/>
              <a:cs typeface="Montserrat"/>
              <a:sym typeface="Montserrat"/>
            </a:endParaRPr>
          </a:p>
        </p:txBody>
      </p:sp>
      <p:pic>
        <p:nvPicPr>
          <p:cNvPr id="136" name="Google Shape;136;p13"/>
          <p:cNvPicPr preferRelativeResize="0"/>
          <p:nvPr/>
        </p:nvPicPr>
        <p:blipFill>
          <a:blip r:embed="rId3">
            <a:alphaModFix/>
          </a:blip>
          <a:stretch>
            <a:fillRect/>
          </a:stretch>
        </p:blipFill>
        <p:spPr>
          <a:xfrm>
            <a:off x="4724150" y="1197675"/>
            <a:ext cx="3082150" cy="3027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2"/>
          <p:cNvSpPr txBox="1"/>
          <p:nvPr>
            <p:ph type="title"/>
          </p:nvPr>
        </p:nvSpPr>
        <p:spPr>
          <a:xfrm>
            <a:off x="1000775" y="34430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Tool Detection Sensor Comparison and Selection</a:t>
            </a:r>
            <a:endParaRPr/>
          </a:p>
        </p:txBody>
      </p:sp>
      <p:graphicFrame>
        <p:nvGraphicFramePr>
          <p:cNvPr id="204" name="Google Shape;204;p22"/>
          <p:cNvGraphicFramePr/>
          <p:nvPr/>
        </p:nvGraphicFramePr>
        <p:xfrm>
          <a:off x="3358725" y="1307850"/>
          <a:ext cx="3000000" cy="3000000"/>
        </p:xfrm>
        <a:graphic>
          <a:graphicData uri="http://schemas.openxmlformats.org/drawingml/2006/table">
            <a:tbl>
              <a:tblPr>
                <a:noFill/>
                <a:tableStyleId>{71353A86-2C3B-47CA-8C5F-E0D46186A6FB}</a:tableStyleId>
              </a:tblPr>
              <a:tblGrid>
                <a:gridCol w="1371600"/>
                <a:gridCol w="1371600"/>
                <a:gridCol w="1371600"/>
                <a:gridCol w="1371600"/>
              </a:tblGrid>
              <a:tr h="12700">
                <a:tc>
                  <a:txBody>
                    <a:bodyPr/>
                    <a:lstStyle/>
                    <a:p>
                      <a:pPr indent="0" lvl="0" marL="0" rtl="0" algn="l">
                        <a:spcBef>
                          <a:spcPts val="0"/>
                        </a:spcBef>
                        <a:spcAft>
                          <a:spcPts val="0"/>
                        </a:spcAft>
                        <a:buNone/>
                      </a:pPr>
                      <a:r>
                        <a:rPr b="1" lang="en" sz="1200">
                          <a:solidFill>
                            <a:schemeClr val="dk1"/>
                          </a:solidFill>
                        </a:rPr>
                        <a:t>Sensor Type</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solidFill>
                            <a:schemeClr val="dk1"/>
                          </a:solidFill>
                        </a:rPr>
                        <a:t>Cost</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solidFill>
                            <a:schemeClr val="dk1"/>
                          </a:solidFill>
                        </a:rPr>
                        <a:t>Complexity</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solidFill>
                            <a:schemeClr val="dk1"/>
                          </a:solidFill>
                        </a:rPr>
                        <a:t>Accuracy</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solidFill>
                            <a:schemeClr val="lt1"/>
                          </a:solidFill>
                        </a:rPr>
                        <a:t>Strain Gauge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Capacitive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Medium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Medium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Photoelectric</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Medium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Medium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RFID</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205" name="Google Shape;205;p22"/>
          <p:cNvPicPr preferRelativeResize="0"/>
          <p:nvPr/>
        </p:nvPicPr>
        <p:blipFill rotWithShape="1">
          <a:blip r:embed="rId4">
            <a:alphaModFix/>
          </a:blip>
          <a:srcRect b="0" l="16840" r="21178" t="0"/>
          <a:stretch/>
        </p:blipFill>
        <p:spPr>
          <a:xfrm>
            <a:off x="165900" y="1675250"/>
            <a:ext cx="3058200" cy="2295600"/>
          </a:xfrm>
          <a:prstGeom prst="roundRect">
            <a:avLst>
              <a:gd fmla="val 16667" name="adj"/>
            </a:avLst>
          </a:prstGeom>
          <a:noFill/>
          <a:ln>
            <a:noFill/>
          </a:ln>
        </p:spPr>
      </p:pic>
      <p:graphicFrame>
        <p:nvGraphicFramePr>
          <p:cNvPr id="206" name="Google Shape;206;p22"/>
          <p:cNvGraphicFramePr/>
          <p:nvPr/>
        </p:nvGraphicFramePr>
        <p:xfrm>
          <a:off x="3368250" y="3117450"/>
          <a:ext cx="3000000" cy="3000000"/>
        </p:xfrm>
        <a:graphic>
          <a:graphicData uri="http://schemas.openxmlformats.org/drawingml/2006/table">
            <a:tbl>
              <a:tblPr>
                <a:noFill/>
                <a:tableStyleId>{71353A86-2C3B-47CA-8C5F-E0D46186A6FB}</a:tableStyleId>
              </a:tblPr>
              <a:tblGrid>
                <a:gridCol w="1590675"/>
                <a:gridCol w="742950"/>
                <a:gridCol w="1543050"/>
                <a:gridCol w="1590675"/>
              </a:tblGrid>
              <a:tr h="12700">
                <a:tc>
                  <a:txBody>
                    <a:bodyPr/>
                    <a:lstStyle/>
                    <a:p>
                      <a:pPr indent="0" lvl="0" marL="0" rtl="0" algn="l">
                        <a:spcBef>
                          <a:spcPts val="0"/>
                        </a:spcBef>
                        <a:spcAft>
                          <a:spcPts val="0"/>
                        </a:spcAft>
                        <a:buNone/>
                      </a:pPr>
                      <a:r>
                        <a:rPr b="1" lang="en" sz="1200"/>
                        <a:t>Tool Detection</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Cost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Pins Required</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MTTF</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t>HiLetGo RFID</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$3.33</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8</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10+ years</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12700">
                <a:tc>
                  <a:txBody>
                    <a:bodyPr/>
                    <a:lstStyle/>
                    <a:p>
                      <a:pPr indent="0" lvl="0" marL="0" rtl="0" algn="l">
                        <a:spcBef>
                          <a:spcPts val="0"/>
                        </a:spcBef>
                        <a:spcAft>
                          <a:spcPts val="0"/>
                        </a:spcAft>
                        <a:buNone/>
                      </a:pPr>
                      <a:r>
                        <a:rPr lang="en" sz="1200"/>
                        <a:t>Marhynchus Thin Film Strain Gauge</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$6.00</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2</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2+ years</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bl>
          </a:graphicData>
        </a:graphic>
      </p:graphicFrame>
      <p:pic>
        <p:nvPicPr>
          <p:cNvPr id="207" name="Google Shape;207;p22"/>
          <p:cNvPicPr preferRelativeResize="0"/>
          <p:nvPr/>
        </p:nvPicPr>
        <p:blipFill>
          <a:blip r:embed="rId5">
            <a:alphaModFix/>
          </a:blip>
          <a:stretch>
            <a:fillRect/>
          </a:stretch>
        </p:blipFill>
        <p:spPr>
          <a:xfrm>
            <a:off x="8001000" y="137160"/>
            <a:ext cx="1010400" cy="1010400"/>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Battery Type Comparison and Selection</a:t>
            </a:r>
            <a:endParaRPr/>
          </a:p>
        </p:txBody>
      </p:sp>
      <p:graphicFrame>
        <p:nvGraphicFramePr>
          <p:cNvPr id="213" name="Google Shape;213;p23"/>
          <p:cNvGraphicFramePr/>
          <p:nvPr/>
        </p:nvGraphicFramePr>
        <p:xfrm>
          <a:off x="3493663" y="3221175"/>
          <a:ext cx="3000000" cy="3000000"/>
        </p:xfrm>
        <a:graphic>
          <a:graphicData uri="http://schemas.openxmlformats.org/drawingml/2006/table">
            <a:tbl>
              <a:tblPr>
                <a:noFill/>
                <a:tableStyleId>{71353A86-2C3B-47CA-8C5F-E0D46186A6FB}</a:tableStyleId>
              </a:tblPr>
              <a:tblGrid>
                <a:gridCol w="1362075"/>
                <a:gridCol w="638175"/>
                <a:gridCol w="762000"/>
                <a:gridCol w="1381125"/>
                <a:gridCol w="1333500"/>
              </a:tblGrid>
              <a:tr h="250875">
                <a:tc>
                  <a:txBody>
                    <a:bodyPr/>
                    <a:lstStyle/>
                    <a:p>
                      <a:pPr indent="0" lvl="0" marL="0" rtl="0" algn="ctr">
                        <a:spcBef>
                          <a:spcPts val="0"/>
                        </a:spcBef>
                        <a:spcAft>
                          <a:spcPts val="0"/>
                        </a:spcAft>
                        <a:buNone/>
                      </a:pPr>
                      <a:r>
                        <a:rPr b="1" lang="en" sz="1200"/>
                        <a:t>Battery Type</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 sz="1200"/>
                        <a:t>Cost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 sz="1200"/>
                        <a:t>Weight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 sz="1200"/>
                        <a:t>Energy Density</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 sz="1200"/>
                        <a:t>BMS Required</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250875">
                <a:tc>
                  <a:txBody>
                    <a:bodyPr/>
                    <a:lstStyle/>
                    <a:p>
                      <a:pPr indent="0" lvl="0" marL="0" rtl="0" algn="l">
                        <a:spcBef>
                          <a:spcPts val="0"/>
                        </a:spcBef>
                        <a:spcAft>
                          <a:spcPts val="0"/>
                        </a:spcAft>
                        <a:buNone/>
                      </a:pPr>
                      <a:r>
                        <a:rPr lang="en" sz="1200">
                          <a:solidFill>
                            <a:schemeClr val="lt1"/>
                          </a:solidFill>
                        </a:rPr>
                        <a:t>Lithium-Ion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Yes</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50875">
                <a:tc>
                  <a:txBody>
                    <a:bodyPr/>
                    <a:lstStyle/>
                    <a:p>
                      <a:pPr indent="0" lvl="0" marL="0" rtl="0" algn="l">
                        <a:spcBef>
                          <a:spcPts val="0"/>
                        </a:spcBef>
                        <a:spcAft>
                          <a:spcPts val="0"/>
                        </a:spcAft>
                        <a:buNone/>
                      </a:pPr>
                      <a:r>
                        <a:rPr lang="en" sz="1200">
                          <a:solidFill>
                            <a:schemeClr val="lt1"/>
                          </a:solidFill>
                        </a:rPr>
                        <a:t>Sealed Lead-Acid</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No</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50875">
                <a:tc>
                  <a:txBody>
                    <a:bodyPr/>
                    <a:lstStyle/>
                    <a:p>
                      <a:pPr indent="0" lvl="0" marL="0" rtl="0" algn="l">
                        <a:spcBef>
                          <a:spcPts val="0"/>
                        </a:spcBef>
                        <a:spcAft>
                          <a:spcPts val="0"/>
                        </a:spcAft>
                        <a:buNone/>
                      </a:pPr>
                      <a:r>
                        <a:rPr lang="en" sz="1200">
                          <a:solidFill>
                            <a:schemeClr val="lt1"/>
                          </a:solidFill>
                        </a:rPr>
                        <a:t>Nickel-Cadmium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Medium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Medium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No </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graphicFrame>
        <p:nvGraphicFramePr>
          <p:cNvPr id="214" name="Google Shape;214;p23"/>
          <p:cNvGraphicFramePr/>
          <p:nvPr/>
        </p:nvGraphicFramePr>
        <p:xfrm>
          <a:off x="3479388" y="1647825"/>
          <a:ext cx="3000000" cy="3000000"/>
        </p:xfrm>
        <a:graphic>
          <a:graphicData uri="http://schemas.openxmlformats.org/drawingml/2006/table">
            <a:tbl>
              <a:tblPr>
                <a:noFill/>
                <a:tableStyleId>{71353A86-2C3B-47CA-8C5F-E0D46186A6FB}</a:tableStyleId>
              </a:tblPr>
              <a:tblGrid>
                <a:gridCol w="1219200"/>
                <a:gridCol w="476250"/>
                <a:gridCol w="781050"/>
                <a:gridCol w="1095375"/>
                <a:gridCol w="1933575"/>
              </a:tblGrid>
              <a:tr h="12700">
                <a:tc>
                  <a:txBody>
                    <a:bodyPr/>
                    <a:lstStyle/>
                    <a:p>
                      <a:pPr indent="0" lvl="0" marL="0" rtl="0" algn="l">
                        <a:spcBef>
                          <a:spcPts val="0"/>
                        </a:spcBef>
                        <a:spcAft>
                          <a:spcPts val="0"/>
                        </a:spcAft>
                        <a:buNone/>
                      </a:pPr>
                      <a:r>
                        <a:rPr b="1" lang="en" sz="1200"/>
                        <a:t>Battery Choice</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Cost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Capacity</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Footprint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Weight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solidFill>
                            <a:schemeClr val="lt1"/>
                          </a:solidFill>
                        </a:rPr>
                        <a:t>NERMAK</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$29</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5Ah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5.94 x 2.56 in.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2.1 lbs</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t>HWE Energy</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$28</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7Ah</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3.54 x 2.67 in.</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1.6 lbs</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bl>
          </a:graphicData>
        </a:graphic>
      </p:graphicFrame>
      <p:pic>
        <p:nvPicPr>
          <p:cNvPr id="215" name="Google Shape;215;p23"/>
          <p:cNvPicPr preferRelativeResize="0"/>
          <p:nvPr/>
        </p:nvPicPr>
        <p:blipFill rotWithShape="1">
          <a:blip r:embed="rId4">
            <a:alphaModFix/>
          </a:blip>
          <a:srcRect b="39630" l="6076" r="0" t="27973"/>
          <a:stretch/>
        </p:blipFill>
        <p:spPr>
          <a:xfrm>
            <a:off x="383175" y="1765318"/>
            <a:ext cx="2895600" cy="2161200"/>
          </a:xfrm>
          <a:prstGeom prst="roundRect">
            <a:avLst>
              <a:gd fmla="val 16667" name="adj"/>
            </a:avLst>
          </a:prstGeom>
          <a:noFill/>
          <a:ln>
            <a:noFill/>
          </a:ln>
        </p:spPr>
      </p:pic>
      <p:pic>
        <p:nvPicPr>
          <p:cNvPr id="216" name="Google Shape;216;p23"/>
          <p:cNvPicPr preferRelativeResize="0"/>
          <p:nvPr/>
        </p:nvPicPr>
        <p:blipFill>
          <a:blip r:embed="rId5">
            <a:alphaModFix/>
          </a:blip>
          <a:stretch>
            <a:fillRect/>
          </a:stretch>
        </p:blipFill>
        <p:spPr>
          <a:xfrm>
            <a:off x="8001000" y="137160"/>
            <a:ext cx="1010400" cy="101040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4"/>
          <p:cNvSpPr txBox="1"/>
          <p:nvPr>
            <p:ph type="title"/>
          </p:nvPr>
        </p:nvSpPr>
        <p:spPr>
          <a:xfrm>
            <a:off x="1052550" y="362825"/>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Line Detection Sensor Comparison and Selection</a:t>
            </a:r>
            <a:endParaRPr/>
          </a:p>
        </p:txBody>
      </p:sp>
      <p:graphicFrame>
        <p:nvGraphicFramePr>
          <p:cNvPr id="222" name="Google Shape;222;p24"/>
          <p:cNvGraphicFramePr/>
          <p:nvPr/>
        </p:nvGraphicFramePr>
        <p:xfrm>
          <a:off x="3280950" y="1935500"/>
          <a:ext cx="3000000" cy="3000000"/>
        </p:xfrm>
        <a:graphic>
          <a:graphicData uri="http://schemas.openxmlformats.org/drawingml/2006/table">
            <a:tbl>
              <a:tblPr>
                <a:noFill/>
                <a:tableStyleId>{71353A86-2C3B-47CA-8C5F-E0D46186A6FB}</a:tableStyleId>
              </a:tblPr>
              <a:tblGrid>
                <a:gridCol w="1800225"/>
                <a:gridCol w="2009775"/>
                <a:gridCol w="1657350"/>
              </a:tblGrid>
              <a:tr h="318125">
                <a:tc>
                  <a:txBody>
                    <a:bodyPr/>
                    <a:lstStyle/>
                    <a:p>
                      <a:pPr indent="0" lvl="0" marL="0" rtl="0" algn="l">
                        <a:spcBef>
                          <a:spcPts val="0"/>
                        </a:spcBef>
                        <a:spcAft>
                          <a:spcPts val="0"/>
                        </a:spcAft>
                        <a:buNone/>
                      </a:pPr>
                      <a:r>
                        <a:rPr b="1" lang="en" sz="1200"/>
                        <a:t>Line Detection Sensor</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Power/IO Pins Required</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Cost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318125">
                <a:tc>
                  <a:txBody>
                    <a:bodyPr/>
                    <a:lstStyle/>
                    <a:p>
                      <a:pPr indent="0" lvl="0" marL="0" rtl="0" algn="l">
                        <a:spcBef>
                          <a:spcPts val="0"/>
                        </a:spcBef>
                        <a:spcAft>
                          <a:spcPts val="0"/>
                        </a:spcAft>
                        <a:buNone/>
                      </a:pPr>
                      <a:r>
                        <a:rPr lang="en" sz="1200">
                          <a:solidFill>
                            <a:schemeClr val="lt1"/>
                          </a:solidFill>
                        </a:rPr>
                        <a:t>Color</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4-8</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Medium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18125">
                <a:tc>
                  <a:txBody>
                    <a:bodyPr/>
                    <a:lstStyle/>
                    <a:p>
                      <a:pPr indent="0" lvl="0" marL="0" rtl="0" algn="l">
                        <a:spcBef>
                          <a:spcPts val="0"/>
                        </a:spcBef>
                        <a:spcAft>
                          <a:spcPts val="0"/>
                        </a:spcAft>
                        <a:buNone/>
                      </a:pPr>
                      <a:r>
                        <a:rPr lang="en" sz="1200">
                          <a:solidFill>
                            <a:schemeClr val="lt1"/>
                          </a:solidFill>
                        </a:rPr>
                        <a:t>Camera</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18</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18125">
                <a:tc>
                  <a:txBody>
                    <a:bodyPr/>
                    <a:lstStyle/>
                    <a:p>
                      <a:pPr indent="0" lvl="0" marL="0" rtl="0" algn="l">
                        <a:spcBef>
                          <a:spcPts val="0"/>
                        </a:spcBef>
                        <a:spcAft>
                          <a:spcPts val="0"/>
                        </a:spcAft>
                        <a:buNone/>
                      </a:pPr>
                      <a:r>
                        <a:rPr lang="en" sz="1200"/>
                        <a:t>IR</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3</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Low</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bl>
          </a:graphicData>
        </a:graphic>
      </p:graphicFrame>
      <p:pic>
        <p:nvPicPr>
          <p:cNvPr id="223" name="Google Shape;223;p24"/>
          <p:cNvPicPr preferRelativeResize="0"/>
          <p:nvPr/>
        </p:nvPicPr>
        <p:blipFill rotWithShape="1">
          <a:blip r:embed="rId4">
            <a:alphaModFix/>
          </a:blip>
          <a:srcRect b="16146" l="6714" r="5857" t="16717"/>
          <a:stretch/>
        </p:blipFill>
        <p:spPr>
          <a:xfrm>
            <a:off x="181175" y="1494725"/>
            <a:ext cx="2601900" cy="1998000"/>
          </a:xfrm>
          <a:prstGeom prst="roundRect">
            <a:avLst>
              <a:gd fmla="val 16667" name="adj"/>
            </a:avLst>
          </a:prstGeom>
          <a:noFill/>
          <a:ln>
            <a:noFill/>
          </a:ln>
        </p:spPr>
      </p:pic>
      <p:pic>
        <p:nvPicPr>
          <p:cNvPr id="224" name="Google Shape;224;p24"/>
          <p:cNvPicPr preferRelativeResize="0"/>
          <p:nvPr/>
        </p:nvPicPr>
        <p:blipFill>
          <a:blip r:embed="rId5">
            <a:alphaModFix/>
          </a:blip>
          <a:stretch>
            <a:fillRect/>
          </a:stretch>
        </p:blipFill>
        <p:spPr>
          <a:xfrm>
            <a:off x="8001000" y="137160"/>
            <a:ext cx="1010400" cy="10104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5"/>
          <p:cNvSpPr txBox="1"/>
          <p:nvPr>
            <p:ph type="title"/>
          </p:nvPr>
        </p:nvSpPr>
        <p:spPr>
          <a:xfrm>
            <a:off x="908025" y="2334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Chassis Base Material Comparison and Selection</a:t>
            </a:r>
            <a:endParaRPr/>
          </a:p>
        </p:txBody>
      </p:sp>
      <p:graphicFrame>
        <p:nvGraphicFramePr>
          <p:cNvPr id="230" name="Google Shape;230;p25"/>
          <p:cNvGraphicFramePr/>
          <p:nvPr/>
        </p:nvGraphicFramePr>
        <p:xfrm>
          <a:off x="3249350" y="1199425"/>
          <a:ext cx="3000000" cy="3000000"/>
        </p:xfrm>
        <a:graphic>
          <a:graphicData uri="http://schemas.openxmlformats.org/drawingml/2006/table">
            <a:tbl>
              <a:tblPr>
                <a:noFill/>
                <a:tableStyleId>{71353A86-2C3B-47CA-8C5F-E0D46186A6FB}</a:tableStyleId>
              </a:tblPr>
              <a:tblGrid>
                <a:gridCol w="1771650"/>
                <a:gridCol w="847725"/>
                <a:gridCol w="809625"/>
                <a:gridCol w="2066925"/>
              </a:tblGrid>
              <a:tr h="299075">
                <a:tc>
                  <a:txBody>
                    <a:bodyPr/>
                    <a:lstStyle/>
                    <a:p>
                      <a:pPr indent="0" lvl="0" marL="0" rtl="0" algn="l">
                        <a:spcBef>
                          <a:spcPts val="0"/>
                        </a:spcBef>
                        <a:spcAft>
                          <a:spcPts val="0"/>
                        </a:spcAft>
                        <a:buNone/>
                      </a:pPr>
                      <a:r>
                        <a:rPr b="1" lang="en" sz="1200"/>
                        <a:t>Chassis Base Material</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Cost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Strength</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Ease of Manipulability</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solidFill>
                            <a:schemeClr val="lt1"/>
                          </a:solidFill>
                        </a:rPr>
                        <a:t>Wood</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Medium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Aluminum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 (Machinery Required)</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Plastic</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Medium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Medium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Medium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Carbon Fiber</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Very 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 (Machinery Required)</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graphicFrame>
        <p:nvGraphicFramePr>
          <p:cNvPr id="231" name="Google Shape;231;p25"/>
          <p:cNvGraphicFramePr/>
          <p:nvPr/>
        </p:nvGraphicFramePr>
        <p:xfrm>
          <a:off x="3249350" y="3324550"/>
          <a:ext cx="3000000" cy="3000000"/>
        </p:xfrm>
        <a:graphic>
          <a:graphicData uri="http://schemas.openxmlformats.org/drawingml/2006/table">
            <a:tbl>
              <a:tblPr>
                <a:noFill/>
                <a:tableStyleId>{71353A86-2C3B-47CA-8C5F-E0D46186A6FB}</a:tableStyleId>
              </a:tblPr>
              <a:tblGrid>
                <a:gridCol w="1400175"/>
                <a:gridCol w="523875"/>
                <a:gridCol w="1800225"/>
                <a:gridCol w="1771650"/>
              </a:tblGrid>
              <a:tr h="12700">
                <a:tc>
                  <a:txBody>
                    <a:bodyPr/>
                    <a:lstStyle/>
                    <a:p>
                      <a:pPr indent="0" lvl="0" marL="0" rtl="0" algn="l">
                        <a:spcBef>
                          <a:spcPts val="0"/>
                        </a:spcBef>
                        <a:spcAft>
                          <a:spcPts val="0"/>
                        </a:spcAft>
                        <a:buNone/>
                      </a:pPr>
                      <a:r>
                        <a:rPr b="1" lang="en" sz="1200"/>
                        <a:t>Chassis Material</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Cost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Compression Strength</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Density</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t>Plywood</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$9</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3,000-5,000 PSI</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39.6 lb/cu.ft.</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241925">
                <a:tc>
                  <a:txBody>
                    <a:bodyPr/>
                    <a:lstStyle/>
                    <a:p>
                      <a:pPr indent="0" lvl="0" marL="0" rtl="0" algn="l">
                        <a:spcBef>
                          <a:spcPts val="0"/>
                        </a:spcBef>
                        <a:spcAft>
                          <a:spcPts val="0"/>
                        </a:spcAft>
                        <a:buNone/>
                      </a:pPr>
                      <a:r>
                        <a:rPr lang="en" sz="1200">
                          <a:solidFill>
                            <a:schemeClr val="lt1"/>
                          </a:solidFill>
                        </a:rPr>
                        <a:t>OSB</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$5</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1,000-1,500 PSI</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37.5 lb/cu.ft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232" name="Google Shape;232;p25"/>
          <p:cNvPicPr preferRelativeResize="0"/>
          <p:nvPr/>
        </p:nvPicPr>
        <p:blipFill rotWithShape="1">
          <a:blip r:embed="rId4">
            <a:alphaModFix/>
          </a:blip>
          <a:srcRect b="21455" l="0" r="4443" t="20225"/>
          <a:stretch/>
        </p:blipFill>
        <p:spPr>
          <a:xfrm>
            <a:off x="235625" y="1542688"/>
            <a:ext cx="2757000" cy="1683000"/>
          </a:xfrm>
          <a:prstGeom prst="roundRect">
            <a:avLst>
              <a:gd fmla="val 16667" name="adj"/>
            </a:avLst>
          </a:prstGeom>
          <a:noFill/>
          <a:ln>
            <a:noFill/>
          </a:ln>
        </p:spPr>
      </p:pic>
      <p:pic>
        <p:nvPicPr>
          <p:cNvPr id="233" name="Google Shape;233;p25"/>
          <p:cNvPicPr preferRelativeResize="0"/>
          <p:nvPr/>
        </p:nvPicPr>
        <p:blipFill>
          <a:blip r:embed="rId5">
            <a:alphaModFix/>
          </a:blip>
          <a:stretch>
            <a:fillRect/>
          </a:stretch>
        </p:blipFill>
        <p:spPr>
          <a:xfrm>
            <a:off x="8001000" y="137160"/>
            <a:ext cx="1010400" cy="10104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Microcontroller Comparison and Selection</a:t>
            </a:r>
            <a:endParaRPr/>
          </a:p>
        </p:txBody>
      </p:sp>
      <p:graphicFrame>
        <p:nvGraphicFramePr>
          <p:cNvPr id="239" name="Google Shape;239;p26"/>
          <p:cNvGraphicFramePr/>
          <p:nvPr/>
        </p:nvGraphicFramePr>
        <p:xfrm>
          <a:off x="2981575" y="1738200"/>
          <a:ext cx="3000000" cy="3000000"/>
        </p:xfrm>
        <a:graphic>
          <a:graphicData uri="http://schemas.openxmlformats.org/drawingml/2006/table">
            <a:tbl>
              <a:tblPr>
                <a:noFill/>
                <a:tableStyleId>{71353A86-2C3B-47CA-8C5F-E0D46186A6FB}</a:tableStyleId>
              </a:tblPr>
              <a:tblGrid>
                <a:gridCol w="1543050"/>
                <a:gridCol w="1200150"/>
                <a:gridCol w="1371600"/>
                <a:gridCol w="1371600"/>
              </a:tblGrid>
              <a:tr h="12700">
                <a:tc>
                  <a:txBody>
                    <a:bodyPr/>
                    <a:lstStyle/>
                    <a:p>
                      <a:pPr indent="0" lvl="0" marL="0" rtl="0" algn="l">
                        <a:spcBef>
                          <a:spcPts val="0"/>
                        </a:spcBef>
                        <a:spcAft>
                          <a:spcPts val="0"/>
                        </a:spcAft>
                        <a:buNone/>
                      </a:pPr>
                      <a:r>
                        <a:rPr lang="en" sz="1200"/>
                        <a:t>Microcontroller/ Single-Board Comp.</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a:txBody>
                    <a:bodyPr/>
                    <a:lstStyle/>
                    <a:p>
                      <a:pPr indent="0" lvl="0" marL="0" rtl="0" algn="l">
                        <a:spcBef>
                          <a:spcPts val="0"/>
                        </a:spcBef>
                        <a:spcAft>
                          <a:spcPts val="0"/>
                        </a:spcAft>
                        <a:buNone/>
                      </a:pPr>
                      <a:r>
                        <a:rPr lang="en" sz="1200"/>
                        <a:t>ESP-32S</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a:txBody>
                    <a:bodyPr/>
                    <a:lstStyle/>
                    <a:p>
                      <a:pPr indent="0" lvl="0" marL="0" rtl="0" algn="l">
                        <a:spcBef>
                          <a:spcPts val="0"/>
                        </a:spcBef>
                        <a:spcAft>
                          <a:spcPts val="0"/>
                        </a:spcAft>
                        <a:buNone/>
                      </a:pPr>
                      <a:r>
                        <a:rPr lang="en" sz="1200"/>
                        <a:t>Raspberry Pi 4 Model B</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a:txBody>
                    <a:bodyPr/>
                    <a:lstStyle/>
                    <a:p>
                      <a:pPr indent="0" lvl="0" marL="0" rtl="0" algn="l">
                        <a:spcBef>
                          <a:spcPts val="0"/>
                        </a:spcBef>
                        <a:spcAft>
                          <a:spcPts val="0"/>
                        </a:spcAft>
                        <a:buNone/>
                      </a:pPr>
                      <a:r>
                        <a:rPr lang="en" sz="1200"/>
                        <a:t>Arduino Uno R4 WiFi</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r>
              <a:tr h="12700">
                <a:tc>
                  <a:txBody>
                    <a:bodyPr/>
                    <a:lstStyle/>
                    <a:p>
                      <a:pPr indent="0" lvl="0" marL="0" rtl="0" algn="l">
                        <a:spcBef>
                          <a:spcPts val="0"/>
                        </a:spcBef>
                        <a:spcAft>
                          <a:spcPts val="0"/>
                        </a:spcAft>
                        <a:buNone/>
                      </a:pPr>
                      <a:r>
                        <a:rPr lang="en" sz="1200">
                          <a:solidFill>
                            <a:schemeClr val="lt1"/>
                          </a:solidFill>
                        </a:rPr>
                        <a:t>GPIO Pins</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32</a:t>
                      </a:r>
                      <a:endParaRPr sz="1200">
                        <a:solidFill>
                          <a:schemeClr val="dk1"/>
                        </a:solidFill>
                        <a:highlight>
                          <a:srgbClr val="FFFF00"/>
                        </a:highligh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chemeClr val="lt1"/>
                          </a:solidFill>
                        </a:rPr>
                        <a:t>40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20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Serial Communication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I2C, I2S, SPI, UART</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chemeClr val="lt1"/>
                          </a:solidFill>
                        </a:rPr>
                        <a:t>UART, SPI, I2C</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UART, I2C, SPI, CAN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Connectivity</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Wi-Fi, Bluetooth Classic, BLE</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chemeClr val="lt1"/>
                          </a:solidFill>
                        </a:rPr>
                        <a:t>Wi-Fi Dual Band, Bluetooth Classic, BLE, Ethernet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Wi-Fi, Bluetooth Classic, BLE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Cost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6.00 USD</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chemeClr val="lt1"/>
                          </a:solidFill>
                        </a:rPr>
                        <a:t>75.00 USD</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27.50 USD</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240" name="Google Shape;240;p26"/>
          <p:cNvPicPr preferRelativeResize="0"/>
          <p:nvPr/>
        </p:nvPicPr>
        <p:blipFill rotWithShape="1">
          <a:blip r:embed="rId4">
            <a:alphaModFix/>
          </a:blip>
          <a:srcRect b="13141" l="22744" r="31075" t="22058"/>
          <a:stretch/>
        </p:blipFill>
        <p:spPr>
          <a:xfrm rot="-5400000">
            <a:off x="-390525" y="1888800"/>
            <a:ext cx="3352800" cy="2190900"/>
          </a:xfrm>
          <a:prstGeom prst="roundRect">
            <a:avLst>
              <a:gd fmla="val 16667" name="adj"/>
            </a:avLst>
          </a:prstGeom>
          <a:noFill/>
          <a:ln>
            <a:noFill/>
          </a:ln>
        </p:spPr>
      </p:pic>
      <p:pic>
        <p:nvPicPr>
          <p:cNvPr id="241" name="Google Shape;241;p26"/>
          <p:cNvPicPr preferRelativeResize="0"/>
          <p:nvPr/>
        </p:nvPicPr>
        <p:blipFill>
          <a:blip r:embed="rId5">
            <a:alphaModFix/>
          </a:blip>
          <a:stretch>
            <a:fillRect/>
          </a:stretch>
        </p:blipFill>
        <p:spPr>
          <a:xfrm>
            <a:off x="8001000" y="137160"/>
            <a:ext cx="1010400" cy="10104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Tool Selection Block Diagram</a:t>
            </a:r>
            <a:endParaRPr/>
          </a:p>
        </p:txBody>
      </p:sp>
      <p:pic>
        <p:nvPicPr>
          <p:cNvPr id="247" name="Google Shape;247;p27"/>
          <p:cNvPicPr preferRelativeResize="0"/>
          <p:nvPr/>
        </p:nvPicPr>
        <p:blipFill>
          <a:blip r:embed="rId4">
            <a:alphaModFix/>
          </a:blip>
          <a:stretch>
            <a:fillRect/>
          </a:stretch>
        </p:blipFill>
        <p:spPr>
          <a:xfrm>
            <a:off x="1648502" y="1043800"/>
            <a:ext cx="5847000" cy="3505950"/>
          </a:xfrm>
          <a:prstGeom prst="rect">
            <a:avLst/>
          </a:prstGeom>
          <a:noFill/>
          <a:ln cap="flat" cmpd="sng" w="25400">
            <a:solidFill>
              <a:srgbClr val="000000"/>
            </a:solidFill>
            <a:prstDash val="solid"/>
            <a:miter lim="8000"/>
            <a:headEnd len="sm" w="sm" type="none"/>
            <a:tailEnd len="sm" w="sm" type="none"/>
          </a:ln>
        </p:spPr>
      </p:pic>
      <p:pic>
        <p:nvPicPr>
          <p:cNvPr id="248" name="Google Shape;248;p27"/>
          <p:cNvPicPr preferRelativeResize="0"/>
          <p:nvPr/>
        </p:nvPicPr>
        <p:blipFill rotWithShape="1">
          <a:blip r:embed="rId5">
            <a:alphaModFix/>
          </a:blip>
          <a:srcRect b="22260" l="13956" r="13956" t="5017"/>
          <a:stretch/>
        </p:blipFill>
        <p:spPr>
          <a:xfrm>
            <a:off x="8001000" y="137160"/>
            <a:ext cx="1005900" cy="10059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Power Distribution Block Diagram</a:t>
            </a:r>
            <a:endParaRPr/>
          </a:p>
        </p:txBody>
      </p:sp>
      <p:sp>
        <p:nvSpPr>
          <p:cNvPr id="254" name="Google Shape;254;p2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5" name="Google Shape;255;p28"/>
          <p:cNvPicPr preferRelativeResize="0"/>
          <p:nvPr/>
        </p:nvPicPr>
        <p:blipFill>
          <a:blip r:embed="rId4">
            <a:alphaModFix/>
          </a:blip>
          <a:stretch>
            <a:fillRect/>
          </a:stretch>
        </p:blipFill>
        <p:spPr>
          <a:xfrm>
            <a:off x="4326150" y="1628750"/>
            <a:ext cx="3774600" cy="2582100"/>
          </a:xfrm>
          <a:prstGeom prst="roundRect">
            <a:avLst>
              <a:gd fmla="val 16667" name="adj"/>
            </a:avLst>
          </a:prstGeom>
          <a:noFill/>
          <a:ln>
            <a:noFill/>
          </a:ln>
        </p:spPr>
      </p:pic>
      <p:pic>
        <p:nvPicPr>
          <p:cNvPr id="256" name="Google Shape;256;p28"/>
          <p:cNvPicPr preferRelativeResize="0"/>
          <p:nvPr/>
        </p:nvPicPr>
        <p:blipFill>
          <a:blip r:embed="rId5">
            <a:alphaModFix/>
          </a:blip>
          <a:stretch>
            <a:fillRect/>
          </a:stretch>
        </p:blipFill>
        <p:spPr>
          <a:xfrm>
            <a:off x="8001000" y="137160"/>
            <a:ext cx="1010400" cy="1010400"/>
          </a:xfrm>
          <a:prstGeom prst="ellipse">
            <a:avLst/>
          </a:prstGeom>
          <a:noFill/>
          <a:ln>
            <a:noFill/>
          </a:ln>
        </p:spPr>
      </p:pic>
      <p:pic>
        <p:nvPicPr>
          <p:cNvPr id="257" name="Google Shape;257;p28"/>
          <p:cNvPicPr preferRelativeResize="0"/>
          <p:nvPr/>
        </p:nvPicPr>
        <p:blipFill rotWithShape="1">
          <a:blip r:embed="rId6">
            <a:alphaModFix/>
          </a:blip>
          <a:srcRect b="17351" l="0" r="0" t="34927"/>
          <a:stretch/>
        </p:blipFill>
        <p:spPr>
          <a:xfrm>
            <a:off x="280250" y="1704975"/>
            <a:ext cx="3518700" cy="2238900"/>
          </a:xfrm>
          <a:prstGeom prst="roundRect">
            <a:avLst>
              <a:gd fmla="val 16667" name="adj"/>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Control System Signal Block Diagram</a:t>
            </a:r>
            <a:endParaRPr/>
          </a:p>
        </p:txBody>
      </p:sp>
      <p:sp>
        <p:nvSpPr>
          <p:cNvPr id="263" name="Google Shape;263;p2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4" name="Google Shape;264;p29"/>
          <p:cNvPicPr preferRelativeResize="0"/>
          <p:nvPr/>
        </p:nvPicPr>
        <p:blipFill>
          <a:blip r:embed="rId4">
            <a:alphaModFix/>
          </a:blip>
          <a:stretch>
            <a:fillRect/>
          </a:stretch>
        </p:blipFill>
        <p:spPr>
          <a:xfrm>
            <a:off x="2143125" y="1270550"/>
            <a:ext cx="4857750" cy="3505200"/>
          </a:xfrm>
          <a:prstGeom prst="rect">
            <a:avLst/>
          </a:prstGeom>
          <a:noFill/>
          <a:ln>
            <a:noFill/>
          </a:ln>
        </p:spPr>
      </p:pic>
      <p:pic>
        <p:nvPicPr>
          <p:cNvPr id="265" name="Google Shape;265;p29"/>
          <p:cNvPicPr preferRelativeResize="0"/>
          <p:nvPr/>
        </p:nvPicPr>
        <p:blipFill>
          <a:blip r:embed="rId5">
            <a:alphaModFix/>
          </a:blip>
          <a:stretch>
            <a:fillRect/>
          </a:stretch>
        </p:blipFill>
        <p:spPr>
          <a:xfrm>
            <a:off x="8001000" y="137160"/>
            <a:ext cx="1005900" cy="1005900"/>
          </a:xfrm>
          <a:prstGeom prst="ellipse">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Control Board Schematic</a:t>
            </a:r>
            <a:endParaRPr/>
          </a:p>
        </p:txBody>
      </p:sp>
      <p:sp>
        <p:nvSpPr>
          <p:cNvPr id="271" name="Google Shape;271;p30"/>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2" name="Google Shape;272;p30"/>
          <p:cNvPicPr preferRelativeResize="0"/>
          <p:nvPr/>
        </p:nvPicPr>
        <p:blipFill>
          <a:blip r:embed="rId4">
            <a:alphaModFix/>
          </a:blip>
          <a:stretch>
            <a:fillRect/>
          </a:stretch>
        </p:blipFill>
        <p:spPr>
          <a:xfrm>
            <a:off x="8001000" y="137160"/>
            <a:ext cx="1005900" cy="1005900"/>
          </a:xfrm>
          <a:prstGeom prst="ellipse">
            <a:avLst/>
          </a:prstGeom>
          <a:noFill/>
          <a:ln>
            <a:noFill/>
          </a:ln>
        </p:spPr>
      </p:pic>
      <p:pic>
        <p:nvPicPr>
          <p:cNvPr id="273" name="Google Shape;273;p30"/>
          <p:cNvPicPr preferRelativeResize="0"/>
          <p:nvPr/>
        </p:nvPicPr>
        <p:blipFill>
          <a:blip r:embed="rId5">
            <a:alphaModFix/>
          </a:blip>
          <a:stretch>
            <a:fillRect/>
          </a:stretch>
        </p:blipFill>
        <p:spPr>
          <a:xfrm>
            <a:off x="157338" y="1197363"/>
            <a:ext cx="8829327" cy="36515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Control Board PCB</a:t>
            </a:r>
            <a:endParaRPr/>
          </a:p>
        </p:txBody>
      </p:sp>
      <p:pic>
        <p:nvPicPr>
          <p:cNvPr id="279" name="Google Shape;279;p31"/>
          <p:cNvPicPr preferRelativeResize="0"/>
          <p:nvPr/>
        </p:nvPicPr>
        <p:blipFill>
          <a:blip r:embed="rId4">
            <a:alphaModFix/>
          </a:blip>
          <a:stretch>
            <a:fillRect/>
          </a:stretch>
        </p:blipFill>
        <p:spPr>
          <a:xfrm>
            <a:off x="8001000" y="137160"/>
            <a:ext cx="1010400" cy="1010400"/>
          </a:xfrm>
          <a:prstGeom prst="ellipse">
            <a:avLst/>
          </a:prstGeom>
          <a:noFill/>
          <a:ln>
            <a:noFill/>
          </a:ln>
        </p:spPr>
      </p:pic>
      <p:pic>
        <p:nvPicPr>
          <p:cNvPr id="280" name="Google Shape;280;p31"/>
          <p:cNvPicPr preferRelativeResize="0"/>
          <p:nvPr/>
        </p:nvPicPr>
        <p:blipFill rotWithShape="1">
          <a:blip r:embed="rId5">
            <a:alphaModFix/>
          </a:blip>
          <a:srcRect b="4116" l="3453" r="2711" t="1676"/>
          <a:stretch/>
        </p:blipFill>
        <p:spPr>
          <a:xfrm>
            <a:off x="297550" y="1340150"/>
            <a:ext cx="4176600" cy="3173100"/>
          </a:xfrm>
          <a:prstGeom prst="roundRect">
            <a:avLst>
              <a:gd fmla="val 16667" name="adj"/>
            </a:avLst>
          </a:prstGeom>
          <a:noFill/>
          <a:ln>
            <a:noFill/>
          </a:ln>
        </p:spPr>
      </p:pic>
      <p:pic>
        <p:nvPicPr>
          <p:cNvPr id="281" name="Google Shape;281;p31"/>
          <p:cNvPicPr preferRelativeResize="0"/>
          <p:nvPr/>
        </p:nvPicPr>
        <p:blipFill rotWithShape="1">
          <a:blip r:embed="rId6">
            <a:alphaModFix/>
          </a:blip>
          <a:srcRect b="2364" l="2746" r="1878" t="3791"/>
          <a:stretch/>
        </p:blipFill>
        <p:spPr>
          <a:xfrm>
            <a:off x="4640025" y="1368775"/>
            <a:ext cx="4298700" cy="3200400"/>
          </a:xfrm>
          <a:prstGeom prst="roundRect">
            <a:avLst>
              <a:gd fmla="val 16667"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Motivation</a:t>
            </a:r>
            <a:endParaRPr/>
          </a:p>
        </p:txBody>
      </p:sp>
      <p:sp>
        <p:nvSpPr>
          <p:cNvPr id="142" name="Google Shape;142;p14"/>
          <p:cNvSpPr txBox="1"/>
          <p:nvPr>
            <p:ph idx="1" type="body"/>
          </p:nvPr>
        </p:nvSpPr>
        <p:spPr>
          <a:xfrm>
            <a:off x="1052550" y="1501050"/>
            <a:ext cx="7038900" cy="2911200"/>
          </a:xfrm>
          <a:prstGeom prst="rect">
            <a:avLst/>
          </a:prstGeom>
        </p:spPr>
        <p:txBody>
          <a:bodyPr anchorCtr="0" anchor="t" bIns="91425" lIns="91425" spcFirstLastPara="1" rIns="91425" wrap="square" tIns="91425">
            <a:normAutofit fontScale="92500"/>
          </a:bodyPr>
          <a:lstStyle/>
          <a:p>
            <a:pPr indent="-334327" lvl="0" marL="457200" rtl="0" algn="l">
              <a:spcBef>
                <a:spcPts val="0"/>
              </a:spcBef>
              <a:spcAft>
                <a:spcPts val="0"/>
              </a:spcAft>
              <a:buSzPct val="100000"/>
              <a:buChar char="●"/>
            </a:pPr>
            <a:r>
              <a:rPr lang="en" sz="1800"/>
              <a:t>Expand the uses for toolboxes in shared workspace environments</a:t>
            </a:r>
            <a:endParaRPr sz="1800"/>
          </a:p>
          <a:p>
            <a:pPr indent="0" lvl="0" marL="457200" rtl="0" algn="l">
              <a:spcBef>
                <a:spcPts val="1200"/>
              </a:spcBef>
              <a:spcAft>
                <a:spcPts val="0"/>
              </a:spcAft>
              <a:buNone/>
            </a:pPr>
            <a:r>
              <a:t/>
            </a:r>
            <a:endParaRPr sz="1800"/>
          </a:p>
          <a:p>
            <a:pPr indent="-334327" lvl="0" marL="457200" rtl="0" algn="l">
              <a:spcBef>
                <a:spcPts val="1200"/>
              </a:spcBef>
              <a:spcAft>
                <a:spcPts val="0"/>
              </a:spcAft>
              <a:buSzPct val="100000"/>
              <a:buChar char="●"/>
            </a:pPr>
            <a:r>
              <a:rPr lang="en" sz="1800"/>
              <a:t>Allow for seamless collaboration between workers</a:t>
            </a:r>
            <a:endParaRPr sz="1800"/>
          </a:p>
          <a:p>
            <a:pPr indent="0" lvl="0" marL="457200" rtl="0" algn="l">
              <a:spcBef>
                <a:spcPts val="1200"/>
              </a:spcBef>
              <a:spcAft>
                <a:spcPts val="0"/>
              </a:spcAft>
              <a:buNone/>
            </a:pPr>
            <a:r>
              <a:t/>
            </a:r>
            <a:endParaRPr sz="1800"/>
          </a:p>
          <a:p>
            <a:pPr indent="-334327" lvl="0" marL="457200" rtl="0" algn="l">
              <a:spcBef>
                <a:spcPts val="1200"/>
              </a:spcBef>
              <a:spcAft>
                <a:spcPts val="0"/>
              </a:spcAft>
              <a:buSzPct val="100000"/>
              <a:buChar char="●"/>
            </a:pPr>
            <a:r>
              <a:rPr lang="en" sz="1800"/>
              <a:t>Current tool tracking methods are inadequate for an increased number of users</a:t>
            </a:r>
            <a:endParaRPr sz="1800"/>
          </a:p>
          <a:p>
            <a:pPr indent="0" lvl="0" marL="457200" rtl="0" algn="l">
              <a:spcBef>
                <a:spcPts val="1200"/>
              </a:spcBef>
              <a:spcAft>
                <a:spcPts val="1200"/>
              </a:spcAft>
              <a:buNone/>
            </a:pPr>
            <a:r>
              <a:t/>
            </a:r>
            <a:endParaRPr/>
          </a:p>
        </p:txBody>
      </p:sp>
      <p:pic>
        <p:nvPicPr>
          <p:cNvPr id="143" name="Google Shape;143;p14"/>
          <p:cNvPicPr preferRelativeResize="0"/>
          <p:nvPr/>
        </p:nvPicPr>
        <p:blipFill>
          <a:blip r:embed="rId4">
            <a:alphaModFix/>
          </a:blip>
          <a:stretch>
            <a:fillRect/>
          </a:stretch>
        </p:blipFill>
        <p:spPr>
          <a:xfrm>
            <a:off x="8001000" y="137160"/>
            <a:ext cx="1005900" cy="10059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2"/>
          <p:cNvSpPr txBox="1"/>
          <p:nvPr>
            <p:ph type="title"/>
          </p:nvPr>
        </p:nvSpPr>
        <p:spPr>
          <a:xfrm>
            <a:off x="704825" y="2114700"/>
            <a:ext cx="3024600" cy="168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Software Block Diagram</a:t>
            </a:r>
            <a:endParaRPr/>
          </a:p>
        </p:txBody>
      </p:sp>
      <p:pic>
        <p:nvPicPr>
          <p:cNvPr id="287" name="Google Shape;287;p32"/>
          <p:cNvPicPr preferRelativeResize="0"/>
          <p:nvPr/>
        </p:nvPicPr>
        <p:blipFill>
          <a:blip r:embed="rId4">
            <a:alphaModFix/>
          </a:blip>
          <a:stretch>
            <a:fillRect/>
          </a:stretch>
        </p:blipFill>
        <p:spPr>
          <a:xfrm>
            <a:off x="3333600" y="491075"/>
            <a:ext cx="4546600" cy="4333475"/>
          </a:xfrm>
          <a:prstGeom prst="rect">
            <a:avLst/>
          </a:prstGeom>
          <a:noFill/>
          <a:ln cap="flat" cmpd="sng" w="19050">
            <a:solidFill>
              <a:schemeClr val="lt1"/>
            </a:solidFill>
            <a:prstDash val="solid"/>
            <a:round/>
            <a:headEnd len="sm" w="sm" type="none"/>
            <a:tailEnd len="sm" w="sm" type="none"/>
          </a:ln>
        </p:spPr>
      </p:pic>
      <p:pic>
        <p:nvPicPr>
          <p:cNvPr id="288" name="Google Shape;288;p32"/>
          <p:cNvPicPr preferRelativeResize="0"/>
          <p:nvPr/>
        </p:nvPicPr>
        <p:blipFill>
          <a:blip r:embed="rId5">
            <a:alphaModFix/>
          </a:blip>
          <a:stretch>
            <a:fillRect/>
          </a:stretch>
        </p:blipFill>
        <p:spPr>
          <a:xfrm>
            <a:off x="8001000" y="137160"/>
            <a:ext cx="1005900" cy="1005900"/>
          </a:xfrm>
          <a:prstGeom prst="ellipse">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3"/>
          <p:cNvSpPr/>
          <p:nvPr/>
        </p:nvSpPr>
        <p:spPr>
          <a:xfrm>
            <a:off x="4824850" y="941925"/>
            <a:ext cx="3359100" cy="40950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nvGrpSpPr>
          <p:cNvPr id="294" name="Google Shape;294;p33"/>
          <p:cNvGrpSpPr/>
          <p:nvPr/>
        </p:nvGrpSpPr>
        <p:grpSpPr>
          <a:xfrm>
            <a:off x="5325025" y="1114450"/>
            <a:ext cx="1311400" cy="599400"/>
            <a:chOff x="1347150" y="1114450"/>
            <a:chExt cx="1311400" cy="599400"/>
          </a:xfrm>
        </p:grpSpPr>
        <p:sp>
          <p:nvSpPr>
            <p:cNvPr id="295" name="Google Shape;295;p33"/>
            <p:cNvSpPr/>
            <p:nvPr/>
          </p:nvSpPr>
          <p:spPr>
            <a:xfrm>
              <a:off x="1347150" y="1114450"/>
              <a:ext cx="1159500" cy="59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96" name="Google Shape;296;p33"/>
            <p:cNvSpPr txBox="1"/>
            <p:nvPr/>
          </p:nvSpPr>
          <p:spPr>
            <a:xfrm>
              <a:off x="1613050" y="1237450"/>
              <a:ext cx="1045500" cy="3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ato"/>
                  <a:ea typeface="Lato"/>
                  <a:cs typeface="Lato"/>
                  <a:sym typeface="Lato"/>
                </a:rPr>
                <a:t>MongoDB</a:t>
              </a:r>
              <a:endParaRPr b="1" sz="1300">
                <a:solidFill>
                  <a:schemeClr val="lt1"/>
                </a:solidFill>
                <a:latin typeface="Lato"/>
                <a:ea typeface="Lato"/>
                <a:cs typeface="Lato"/>
                <a:sym typeface="Lato"/>
              </a:endParaRPr>
            </a:p>
          </p:txBody>
        </p:sp>
      </p:grpSp>
      <p:sp>
        <p:nvSpPr>
          <p:cNvPr id="297" name="Google Shape;297;p3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Stack Comparison and Selection</a:t>
            </a:r>
            <a:endParaRPr/>
          </a:p>
        </p:txBody>
      </p:sp>
      <p:pic>
        <p:nvPicPr>
          <p:cNvPr id="298" name="Google Shape;298;p33"/>
          <p:cNvPicPr preferRelativeResize="0"/>
          <p:nvPr/>
        </p:nvPicPr>
        <p:blipFill>
          <a:blip r:embed="rId4">
            <a:alphaModFix/>
          </a:blip>
          <a:stretch>
            <a:fillRect/>
          </a:stretch>
        </p:blipFill>
        <p:spPr>
          <a:xfrm>
            <a:off x="8001000" y="137160"/>
            <a:ext cx="1005900" cy="1005900"/>
          </a:xfrm>
          <a:prstGeom prst="ellipse">
            <a:avLst/>
          </a:prstGeom>
          <a:noFill/>
          <a:ln>
            <a:noFill/>
          </a:ln>
        </p:spPr>
      </p:pic>
      <p:grpSp>
        <p:nvGrpSpPr>
          <p:cNvPr id="299" name="Google Shape;299;p33"/>
          <p:cNvGrpSpPr/>
          <p:nvPr/>
        </p:nvGrpSpPr>
        <p:grpSpPr>
          <a:xfrm>
            <a:off x="1347150" y="1114450"/>
            <a:ext cx="1159500" cy="599401"/>
            <a:chOff x="1347150" y="1114450"/>
            <a:chExt cx="1159500" cy="599401"/>
          </a:xfrm>
        </p:grpSpPr>
        <p:sp>
          <p:nvSpPr>
            <p:cNvPr id="300" name="Google Shape;300;p33"/>
            <p:cNvSpPr/>
            <p:nvPr/>
          </p:nvSpPr>
          <p:spPr>
            <a:xfrm>
              <a:off x="1347150" y="1114450"/>
              <a:ext cx="1159500" cy="59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01" name="Google Shape;301;p33"/>
            <p:cNvPicPr preferRelativeResize="0"/>
            <p:nvPr/>
          </p:nvPicPr>
          <p:blipFill>
            <a:blip r:embed="rId5">
              <a:alphaModFix/>
            </a:blip>
            <a:stretch>
              <a:fillRect/>
            </a:stretch>
          </p:blipFill>
          <p:spPr>
            <a:xfrm>
              <a:off x="1347150" y="1114451"/>
              <a:ext cx="599422" cy="599400"/>
            </a:xfrm>
            <a:prstGeom prst="rect">
              <a:avLst/>
            </a:prstGeom>
            <a:noFill/>
            <a:ln>
              <a:noFill/>
            </a:ln>
          </p:spPr>
        </p:pic>
        <p:sp>
          <p:nvSpPr>
            <p:cNvPr id="302" name="Google Shape;302;p33"/>
            <p:cNvSpPr txBox="1"/>
            <p:nvPr/>
          </p:nvSpPr>
          <p:spPr>
            <a:xfrm>
              <a:off x="1879150" y="1237450"/>
              <a:ext cx="599400" cy="3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ato"/>
                  <a:ea typeface="Lato"/>
                  <a:cs typeface="Lato"/>
                  <a:sym typeface="Lato"/>
                </a:rPr>
                <a:t>Linux</a:t>
              </a:r>
              <a:endParaRPr b="1" sz="1300">
                <a:solidFill>
                  <a:schemeClr val="lt1"/>
                </a:solidFill>
                <a:latin typeface="Lato"/>
                <a:ea typeface="Lato"/>
                <a:cs typeface="Lato"/>
                <a:sym typeface="Lato"/>
              </a:endParaRPr>
            </a:p>
          </p:txBody>
        </p:sp>
      </p:grpSp>
      <p:grpSp>
        <p:nvGrpSpPr>
          <p:cNvPr id="303" name="Google Shape;303;p33"/>
          <p:cNvGrpSpPr/>
          <p:nvPr/>
        </p:nvGrpSpPr>
        <p:grpSpPr>
          <a:xfrm>
            <a:off x="2610250" y="1114450"/>
            <a:ext cx="1226800" cy="599400"/>
            <a:chOff x="1347150" y="1767825"/>
            <a:chExt cx="1226800" cy="599400"/>
          </a:xfrm>
        </p:grpSpPr>
        <p:sp>
          <p:nvSpPr>
            <p:cNvPr id="304" name="Google Shape;304;p33"/>
            <p:cNvSpPr/>
            <p:nvPr/>
          </p:nvSpPr>
          <p:spPr>
            <a:xfrm>
              <a:off x="1347150" y="1767825"/>
              <a:ext cx="1159500" cy="59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05" name="Google Shape;305;p33"/>
            <p:cNvPicPr preferRelativeResize="0"/>
            <p:nvPr/>
          </p:nvPicPr>
          <p:blipFill rotWithShape="1">
            <a:blip r:embed="rId6">
              <a:alphaModFix/>
            </a:blip>
            <a:srcRect b="6374" l="0" r="0" t="6296"/>
            <a:stretch/>
          </p:blipFill>
          <p:spPr>
            <a:xfrm>
              <a:off x="1509975" y="1799299"/>
              <a:ext cx="273769" cy="544400"/>
            </a:xfrm>
            <a:prstGeom prst="rect">
              <a:avLst/>
            </a:prstGeom>
            <a:noFill/>
            <a:ln>
              <a:noFill/>
            </a:ln>
          </p:spPr>
        </p:pic>
        <p:sp>
          <p:nvSpPr>
            <p:cNvPr id="306" name="Google Shape;306;p33"/>
            <p:cNvSpPr txBox="1"/>
            <p:nvPr/>
          </p:nvSpPr>
          <p:spPr>
            <a:xfrm>
              <a:off x="1783750" y="1868050"/>
              <a:ext cx="790200" cy="3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ato"/>
                  <a:ea typeface="Lato"/>
                  <a:cs typeface="Lato"/>
                  <a:sym typeface="Lato"/>
                </a:rPr>
                <a:t>Apache</a:t>
              </a:r>
              <a:endParaRPr b="1" sz="1300">
                <a:solidFill>
                  <a:schemeClr val="lt1"/>
                </a:solidFill>
                <a:latin typeface="Lato"/>
                <a:ea typeface="Lato"/>
                <a:cs typeface="Lato"/>
                <a:sym typeface="Lato"/>
              </a:endParaRPr>
            </a:p>
          </p:txBody>
        </p:sp>
      </p:grpSp>
      <p:grpSp>
        <p:nvGrpSpPr>
          <p:cNvPr id="307" name="Google Shape;307;p33"/>
          <p:cNvGrpSpPr/>
          <p:nvPr/>
        </p:nvGrpSpPr>
        <p:grpSpPr>
          <a:xfrm>
            <a:off x="1347150" y="1794150"/>
            <a:ext cx="1226800" cy="599400"/>
            <a:chOff x="1347150" y="2429150"/>
            <a:chExt cx="1226800" cy="599400"/>
          </a:xfrm>
        </p:grpSpPr>
        <p:sp>
          <p:nvSpPr>
            <p:cNvPr id="308" name="Google Shape;308;p33"/>
            <p:cNvSpPr/>
            <p:nvPr/>
          </p:nvSpPr>
          <p:spPr>
            <a:xfrm>
              <a:off x="1347150" y="2429150"/>
              <a:ext cx="1159500" cy="59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09" name="Google Shape;309;p33"/>
            <p:cNvPicPr preferRelativeResize="0"/>
            <p:nvPr/>
          </p:nvPicPr>
          <p:blipFill rotWithShape="1">
            <a:blip r:embed="rId7">
              <a:alphaModFix/>
            </a:blip>
            <a:srcRect b="20539" l="29682" r="28155" t="21489"/>
            <a:stretch/>
          </p:blipFill>
          <p:spPr>
            <a:xfrm>
              <a:off x="1374650" y="2456638"/>
              <a:ext cx="544425" cy="544425"/>
            </a:xfrm>
            <a:prstGeom prst="rect">
              <a:avLst/>
            </a:prstGeom>
            <a:noFill/>
            <a:ln>
              <a:noFill/>
            </a:ln>
          </p:spPr>
        </p:pic>
        <p:sp>
          <p:nvSpPr>
            <p:cNvPr id="310" name="Google Shape;310;p33"/>
            <p:cNvSpPr txBox="1"/>
            <p:nvPr/>
          </p:nvSpPr>
          <p:spPr>
            <a:xfrm>
              <a:off x="1783750" y="2524963"/>
              <a:ext cx="790200" cy="3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ato"/>
                  <a:ea typeface="Lato"/>
                  <a:cs typeface="Lato"/>
                  <a:sym typeface="Lato"/>
                </a:rPr>
                <a:t>My SQL</a:t>
              </a:r>
              <a:endParaRPr b="1" sz="1300">
                <a:solidFill>
                  <a:schemeClr val="lt1"/>
                </a:solidFill>
                <a:latin typeface="Lato"/>
                <a:ea typeface="Lato"/>
                <a:cs typeface="Lato"/>
                <a:sym typeface="Lato"/>
              </a:endParaRPr>
            </a:p>
          </p:txBody>
        </p:sp>
      </p:grpSp>
      <p:grpSp>
        <p:nvGrpSpPr>
          <p:cNvPr id="311" name="Google Shape;311;p33"/>
          <p:cNvGrpSpPr/>
          <p:nvPr/>
        </p:nvGrpSpPr>
        <p:grpSpPr>
          <a:xfrm>
            <a:off x="2610250" y="1794150"/>
            <a:ext cx="1159500" cy="599400"/>
            <a:chOff x="1347150" y="3090475"/>
            <a:chExt cx="1159500" cy="599400"/>
          </a:xfrm>
        </p:grpSpPr>
        <p:sp>
          <p:nvSpPr>
            <p:cNvPr id="312" name="Google Shape;312;p33"/>
            <p:cNvSpPr/>
            <p:nvPr/>
          </p:nvSpPr>
          <p:spPr>
            <a:xfrm>
              <a:off x="1347150" y="3090475"/>
              <a:ext cx="1159500" cy="59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13" name="Google Shape;313;p33"/>
            <p:cNvPicPr preferRelativeResize="0"/>
            <p:nvPr/>
          </p:nvPicPr>
          <p:blipFill rotWithShape="1">
            <a:blip r:embed="rId8">
              <a:alphaModFix/>
            </a:blip>
            <a:srcRect b="12020" l="11534" r="12828" t="8324"/>
            <a:stretch/>
          </p:blipFill>
          <p:spPr>
            <a:xfrm>
              <a:off x="1347150" y="3221850"/>
              <a:ext cx="599425" cy="336644"/>
            </a:xfrm>
            <a:prstGeom prst="rect">
              <a:avLst/>
            </a:prstGeom>
            <a:noFill/>
            <a:ln>
              <a:noFill/>
            </a:ln>
          </p:spPr>
        </p:pic>
        <p:sp>
          <p:nvSpPr>
            <p:cNvPr id="314" name="Google Shape;314;p33"/>
            <p:cNvSpPr txBox="1"/>
            <p:nvPr/>
          </p:nvSpPr>
          <p:spPr>
            <a:xfrm>
              <a:off x="1934850" y="3181900"/>
              <a:ext cx="544500" cy="3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ato"/>
                  <a:ea typeface="Lato"/>
                  <a:cs typeface="Lato"/>
                  <a:sym typeface="Lato"/>
                </a:rPr>
                <a:t>PHP</a:t>
              </a:r>
              <a:endParaRPr b="1" sz="1300">
                <a:solidFill>
                  <a:schemeClr val="lt1"/>
                </a:solidFill>
                <a:latin typeface="Lato"/>
                <a:ea typeface="Lato"/>
                <a:cs typeface="Lato"/>
                <a:sym typeface="Lato"/>
              </a:endParaRPr>
            </a:p>
          </p:txBody>
        </p:sp>
      </p:grpSp>
      <p:sp>
        <p:nvSpPr>
          <p:cNvPr id="315" name="Google Shape;315;p33"/>
          <p:cNvSpPr txBox="1"/>
          <p:nvPr/>
        </p:nvSpPr>
        <p:spPr>
          <a:xfrm>
            <a:off x="911450" y="2602950"/>
            <a:ext cx="3524400" cy="21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Lato"/>
                <a:ea typeface="Lato"/>
                <a:cs typeface="Lato"/>
                <a:sym typeface="Lato"/>
              </a:rPr>
              <a:t>Pros and Cons of LAMP stack</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Established with abundant documentation and community support.</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Scaleable for medium-sized apps</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Handles heavy traffic well</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Limited UI libraries</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PHP is older thus compatibility issues for newer frameworks</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Less </a:t>
            </a:r>
            <a:r>
              <a:rPr lang="en" sz="1300">
                <a:solidFill>
                  <a:schemeClr val="lt1"/>
                </a:solidFill>
                <a:latin typeface="Lato"/>
                <a:ea typeface="Lato"/>
                <a:cs typeface="Lato"/>
                <a:sym typeface="Lato"/>
              </a:rPr>
              <a:t>suitable</a:t>
            </a:r>
            <a:r>
              <a:rPr lang="en" sz="1300">
                <a:solidFill>
                  <a:schemeClr val="lt1"/>
                </a:solidFill>
                <a:latin typeface="Lato"/>
                <a:ea typeface="Lato"/>
                <a:cs typeface="Lato"/>
                <a:sym typeface="Lato"/>
              </a:rPr>
              <a:t> for dynamic content</a:t>
            </a:r>
            <a:endParaRPr sz="1300">
              <a:solidFill>
                <a:schemeClr val="lt1"/>
              </a:solidFill>
              <a:latin typeface="Lato"/>
              <a:ea typeface="Lato"/>
              <a:cs typeface="Lato"/>
              <a:sym typeface="Lato"/>
            </a:endParaRPr>
          </a:p>
        </p:txBody>
      </p:sp>
      <p:pic>
        <p:nvPicPr>
          <p:cNvPr id="316" name="Google Shape;316;p33"/>
          <p:cNvPicPr preferRelativeResize="0"/>
          <p:nvPr/>
        </p:nvPicPr>
        <p:blipFill rotWithShape="1">
          <a:blip r:embed="rId9">
            <a:alphaModFix/>
          </a:blip>
          <a:srcRect b="0" l="35182" r="35686" t="0"/>
          <a:stretch/>
        </p:blipFill>
        <p:spPr>
          <a:xfrm>
            <a:off x="5386400" y="1114455"/>
            <a:ext cx="279378" cy="599402"/>
          </a:xfrm>
          <a:prstGeom prst="rect">
            <a:avLst/>
          </a:prstGeom>
          <a:noFill/>
          <a:ln>
            <a:noFill/>
          </a:ln>
        </p:spPr>
      </p:pic>
      <p:grpSp>
        <p:nvGrpSpPr>
          <p:cNvPr id="317" name="Google Shape;317;p33"/>
          <p:cNvGrpSpPr/>
          <p:nvPr/>
        </p:nvGrpSpPr>
        <p:grpSpPr>
          <a:xfrm>
            <a:off x="6588125" y="1114450"/>
            <a:ext cx="1226800" cy="599400"/>
            <a:chOff x="1347150" y="1767825"/>
            <a:chExt cx="1226800" cy="599400"/>
          </a:xfrm>
        </p:grpSpPr>
        <p:sp>
          <p:nvSpPr>
            <p:cNvPr id="318" name="Google Shape;318;p33"/>
            <p:cNvSpPr/>
            <p:nvPr/>
          </p:nvSpPr>
          <p:spPr>
            <a:xfrm>
              <a:off x="1347150" y="1767825"/>
              <a:ext cx="1159500" cy="59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19" name="Google Shape;319;p33"/>
            <p:cNvSpPr txBox="1"/>
            <p:nvPr/>
          </p:nvSpPr>
          <p:spPr>
            <a:xfrm>
              <a:off x="1783750" y="1890825"/>
              <a:ext cx="790200" cy="3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ato"/>
                  <a:ea typeface="Lato"/>
                  <a:cs typeface="Lato"/>
                  <a:sym typeface="Lato"/>
                </a:rPr>
                <a:t>Express</a:t>
              </a:r>
              <a:endParaRPr b="1" sz="1300">
                <a:solidFill>
                  <a:schemeClr val="lt1"/>
                </a:solidFill>
                <a:latin typeface="Lato"/>
                <a:ea typeface="Lato"/>
                <a:cs typeface="Lato"/>
                <a:sym typeface="Lato"/>
              </a:endParaRPr>
            </a:p>
          </p:txBody>
        </p:sp>
      </p:grpSp>
      <p:grpSp>
        <p:nvGrpSpPr>
          <p:cNvPr id="320" name="Google Shape;320;p33"/>
          <p:cNvGrpSpPr/>
          <p:nvPr/>
        </p:nvGrpSpPr>
        <p:grpSpPr>
          <a:xfrm>
            <a:off x="5325025" y="1794150"/>
            <a:ext cx="1311400" cy="599400"/>
            <a:chOff x="1347150" y="2429150"/>
            <a:chExt cx="1311400" cy="599400"/>
          </a:xfrm>
        </p:grpSpPr>
        <p:sp>
          <p:nvSpPr>
            <p:cNvPr id="321" name="Google Shape;321;p33"/>
            <p:cNvSpPr/>
            <p:nvPr/>
          </p:nvSpPr>
          <p:spPr>
            <a:xfrm>
              <a:off x="1347150" y="2429150"/>
              <a:ext cx="1159500" cy="59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22" name="Google Shape;322;p33"/>
            <p:cNvSpPr txBox="1"/>
            <p:nvPr/>
          </p:nvSpPr>
          <p:spPr>
            <a:xfrm>
              <a:off x="1868350" y="2567601"/>
              <a:ext cx="790200" cy="3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ato"/>
                  <a:ea typeface="Lato"/>
                  <a:cs typeface="Lato"/>
                  <a:sym typeface="Lato"/>
                </a:rPr>
                <a:t>React</a:t>
              </a:r>
              <a:endParaRPr b="1" sz="1300">
                <a:solidFill>
                  <a:schemeClr val="lt1"/>
                </a:solidFill>
                <a:latin typeface="Lato"/>
                <a:ea typeface="Lato"/>
                <a:cs typeface="Lato"/>
                <a:sym typeface="Lato"/>
              </a:endParaRPr>
            </a:p>
          </p:txBody>
        </p:sp>
      </p:grpSp>
      <p:grpSp>
        <p:nvGrpSpPr>
          <p:cNvPr id="323" name="Google Shape;323;p33"/>
          <p:cNvGrpSpPr/>
          <p:nvPr/>
        </p:nvGrpSpPr>
        <p:grpSpPr>
          <a:xfrm>
            <a:off x="6588125" y="1794150"/>
            <a:ext cx="1159500" cy="599400"/>
            <a:chOff x="1347150" y="3090475"/>
            <a:chExt cx="1159500" cy="599400"/>
          </a:xfrm>
        </p:grpSpPr>
        <p:sp>
          <p:nvSpPr>
            <p:cNvPr id="324" name="Google Shape;324;p33"/>
            <p:cNvSpPr/>
            <p:nvPr/>
          </p:nvSpPr>
          <p:spPr>
            <a:xfrm>
              <a:off x="1347150" y="3090475"/>
              <a:ext cx="1159500" cy="59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25" name="Google Shape;325;p33"/>
            <p:cNvSpPr txBox="1"/>
            <p:nvPr/>
          </p:nvSpPr>
          <p:spPr>
            <a:xfrm>
              <a:off x="1863775" y="3213475"/>
              <a:ext cx="607800" cy="3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ato"/>
                  <a:ea typeface="Lato"/>
                  <a:cs typeface="Lato"/>
                  <a:sym typeface="Lato"/>
                </a:rPr>
                <a:t>Node</a:t>
              </a:r>
              <a:endParaRPr b="1" sz="1300">
                <a:solidFill>
                  <a:schemeClr val="lt1"/>
                </a:solidFill>
                <a:latin typeface="Lato"/>
                <a:ea typeface="Lato"/>
                <a:cs typeface="Lato"/>
                <a:sym typeface="Lato"/>
              </a:endParaRPr>
            </a:p>
          </p:txBody>
        </p:sp>
      </p:grpSp>
      <p:pic>
        <p:nvPicPr>
          <p:cNvPr id="326" name="Google Shape;326;p33"/>
          <p:cNvPicPr preferRelativeResize="0"/>
          <p:nvPr/>
        </p:nvPicPr>
        <p:blipFill rotWithShape="1">
          <a:blip r:embed="rId10">
            <a:alphaModFix/>
          </a:blip>
          <a:srcRect b="0" l="6868" r="6303" t="0"/>
          <a:stretch/>
        </p:blipFill>
        <p:spPr>
          <a:xfrm>
            <a:off x="6636413" y="1853825"/>
            <a:ext cx="450299" cy="480042"/>
          </a:xfrm>
          <a:prstGeom prst="rect">
            <a:avLst/>
          </a:prstGeom>
          <a:noFill/>
          <a:ln>
            <a:noFill/>
          </a:ln>
        </p:spPr>
      </p:pic>
      <p:pic>
        <p:nvPicPr>
          <p:cNvPr id="327" name="Google Shape;327;p33"/>
          <p:cNvPicPr preferRelativeResize="0"/>
          <p:nvPr/>
        </p:nvPicPr>
        <p:blipFill rotWithShape="1">
          <a:blip r:embed="rId11">
            <a:alphaModFix/>
          </a:blip>
          <a:srcRect b="11698" l="31886" r="31733" t="15505"/>
          <a:stretch/>
        </p:blipFill>
        <p:spPr>
          <a:xfrm>
            <a:off x="6667975" y="1198950"/>
            <a:ext cx="387176" cy="430406"/>
          </a:xfrm>
          <a:prstGeom prst="rect">
            <a:avLst/>
          </a:prstGeom>
          <a:noFill/>
          <a:ln>
            <a:noFill/>
          </a:ln>
        </p:spPr>
      </p:pic>
      <p:pic>
        <p:nvPicPr>
          <p:cNvPr id="328" name="Google Shape;328;p33"/>
          <p:cNvPicPr preferRelativeResize="0"/>
          <p:nvPr/>
        </p:nvPicPr>
        <p:blipFill>
          <a:blip r:embed="rId12">
            <a:alphaModFix/>
          </a:blip>
          <a:stretch>
            <a:fillRect/>
          </a:stretch>
        </p:blipFill>
        <p:spPr>
          <a:xfrm>
            <a:off x="5410837" y="1898050"/>
            <a:ext cx="450299" cy="391602"/>
          </a:xfrm>
          <a:prstGeom prst="rect">
            <a:avLst/>
          </a:prstGeom>
          <a:noFill/>
          <a:ln>
            <a:noFill/>
          </a:ln>
        </p:spPr>
      </p:pic>
      <p:sp>
        <p:nvSpPr>
          <p:cNvPr id="329" name="Google Shape;329;p33"/>
          <p:cNvSpPr txBox="1"/>
          <p:nvPr/>
        </p:nvSpPr>
        <p:spPr>
          <a:xfrm>
            <a:off x="4824850" y="2558350"/>
            <a:ext cx="3325500" cy="21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Lato"/>
                <a:ea typeface="Lato"/>
                <a:cs typeface="Lato"/>
                <a:sym typeface="Lato"/>
              </a:rPr>
              <a:t>P</a:t>
            </a:r>
            <a:r>
              <a:rPr lang="en" sz="1300">
                <a:solidFill>
                  <a:schemeClr val="lt1"/>
                </a:solidFill>
                <a:latin typeface="Lato"/>
                <a:ea typeface="Lato"/>
                <a:cs typeface="Lato"/>
                <a:sym typeface="Lato"/>
              </a:rPr>
              <a:t>ros and Cons of MERN stack</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Modern Growing Community</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Scalable for large applications</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High Performance</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Rich UI libraries (React)</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React for dynamic content</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User friendly </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JavaScript, which simplifies </a:t>
            </a:r>
            <a:r>
              <a:rPr lang="en" sz="1300">
                <a:solidFill>
                  <a:schemeClr val="lt1"/>
                </a:solidFill>
                <a:latin typeface="Lato"/>
                <a:ea typeface="Lato"/>
                <a:cs typeface="Lato"/>
                <a:sym typeface="Lato"/>
              </a:rPr>
              <a:t>development</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Rapidly evolving, compatibility issues</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Potentially more complex setup</a:t>
            </a:r>
            <a:endParaRPr sz="1300">
              <a:solidFill>
                <a:schemeClr val="lt1"/>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4"/>
          <p:cNvSpPr txBox="1"/>
          <p:nvPr>
            <p:ph type="title"/>
          </p:nvPr>
        </p:nvSpPr>
        <p:spPr>
          <a:xfrm>
            <a:off x="1297500" y="393750"/>
            <a:ext cx="5856900" cy="54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t>Communication and Data Transfer</a:t>
            </a:r>
            <a:endParaRPr/>
          </a:p>
        </p:txBody>
      </p:sp>
      <p:pic>
        <p:nvPicPr>
          <p:cNvPr id="335" name="Google Shape;335;p34"/>
          <p:cNvPicPr preferRelativeResize="0"/>
          <p:nvPr/>
        </p:nvPicPr>
        <p:blipFill>
          <a:blip r:embed="rId3">
            <a:alphaModFix/>
          </a:blip>
          <a:stretch>
            <a:fillRect/>
          </a:stretch>
        </p:blipFill>
        <p:spPr>
          <a:xfrm>
            <a:off x="8001000" y="137160"/>
            <a:ext cx="1005900" cy="1005900"/>
          </a:xfrm>
          <a:prstGeom prst="ellipse">
            <a:avLst/>
          </a:prstGeom>
          <a:noFill/>
          <a:ln>
            <a:noFill/>
          </a:ln>
        </p:spPr>
      </p:pic>
      <p:grpSp>
        <p:nvGrpSpPr>
          <p:cNvPr id="336" name="Google Shape;336;p34"/>
          <p:cNvGrpSpPr/>
          <p:nvPr/>
        </p:nvGrpSpPr>
        <p:grpSpPr>
          <a:xfrm>
            <a:off x="1297500" y="1800935"/>
            <a:ext cx="6006600" cy="1981340"/>
            <a:chOff x="1587925" y="2551760"/>
            <a:chExt cx="6006600" cy="1981340"/>
          </a:xfrm>
        </p:grpSpPr>
        <p:sp>
          <p:nvSpPr>
            <p:cNvPr id="337" name="Google Shape;337;p34"/>
            <p:cNvSpPr/>
            <p:nvPr/>
          </p:nvSpPr>
          <p:spPr>
            <a:xfrm>
              <a:off x="1587925" y="2551900"/>
              <a:ext cx="6006600" cy="1981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38" name="Google Shape;338;p34"/>
            <p:cNvPicPr preferRelativeResize="0"/>
            <p:nvPr/>
          </p:nvPicPr>
          <p:blipFill>
            <a:blip r:embed="rId4">
              <a:alphaModFix/>
            </a:blip>
            <a:stretch>
              <a:fillRect/>
            </a:stretch>
          </p:blipFill>
          <p:spPr>
            <a:xfrm>
              <a:off x="1866900" y="2551760"/>
              <a:ext cx="5410200" cy="1981200"/>
            </a:xfrm>
            <a:prstGeom prst="rect">
              <a:avLst/>
            </a:prstGeom>
            <a:noFill/>
            <a:ln>
              <a:noFill/>
            </a:ln>
          </p:spPr>
        </p:pic>
      </p:grpSp>
      <p:sp>
        <p:nvSpPr>
          <p:cNvPr id="339" name="Google Shape;339;p34"/>
          <p:cNvSpPr/>
          <p:nvPr/>
        </p:nvSpPr>
        <p:spPr>
          <a:xfrm>
            <a:off x="1501625" y="1188745"/>
            <a:ext cx="1130700" cy="581700"/>
          </a:xfrm>
          <a:prstGeom prst="horizont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Lato"/>
                <a:ea typeface="Lato"/>
                <a:cs typeface="Lato"/>
                <a:sym typeface="Lato"/>
              </a:rPr>
              <a:t>User Interactions</a:t>
            </a:r>
            <a:endParaRPr sz="1100">
              <a:latin typeface="Lato"/>
              <a:ea typeface="Lato"/>
              <a:cs typeface="Lato"/>
              <a:sym typeface="Lato"/>
            </a:endParaRPr>
          </a:p>
        </p:txBody>
      </p:sp>
      <p:sp>
        <p:nvSpPr>
          <p:cNvPr id="340" name="Google Shape;340;p34"/>
          <p:cNvSpPr/>
          <p:nvPr/>
        </p:nvSpPr>
        <p:spPr>
          <a:xfrm>
            <a:off x="2862225" y="1188745"/>
            <a:ext cx="1130700" cy="581700"/>
          </a:xfrm>
          <a:prstGeom prst="horizont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Lato"/>
                <a:ea typeface="Lato"/>
                <a:cs typeface="Lato"/>
                <a:sym typeface="Lato"/>
              </a:rPr>
              <a:t>Request Processing</a:t>
            </a:r>
            <a:endParaRPr sz="1100">
              <a:latin typeface="Lato"/>
              <a:ea typeface="Lato"/>
              <a:cs typeface="Lato"/>
              <a:sym typeface="Lato"/>
            </a:endParaRPr>
          </a:p>
        </p:txBody>
      </p:sp>
      <p:sp>
        <p:nvSpPr>
          <p:cNvPr id="341" name="Google Shape;341;p34"/>
          <p:cNvSpPr/>
          <p:nvPr/>
        </p:nvSpPr>
        <p:spPr>
          <a:xfrm>
            <a:off x="4317750" y="1188745"/>
            <a:ext cx="1130700" cy="581700"/>
          </a:xfrm>
          <a:prstGeom prst="horizont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Lato"/>
                <a:ea typeface="Lato"/>
                <a:cs typeface="Lato"/>
                <a:sym typeface="Lato"/>
              </a:rPr>
              <a:t>Message Broker</a:t>
            </a:r>
            <a:endParaRPr sz="1100">
              <a:latin typeface="Lato"/>
              <a:ea typeface="Lato"/>
              <a:cs typeface="Lato"/>
              <a:sym typeface="Lato"/>
            </a:endParaRPr>
          </a:p>
        </p:txBody>
      </p:sp>
      <p:sp>
        <p:nvSpPr>
          <p:cNvPr id="342" name="Google Shape;342;p34"/>
          <p:cNvSpPr/>
          <p:nvPr/>
        </p:nvSpPr>
        <p:spPr>
          <a:xfrm>
            <a:off x="5773275" y="1188745"/>
            <a:ext cx="1130700" cy="581700"/>
          </a:xfrm>
          <a:prstGeom prst="horizont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Lato"/>
                <a:ea typeface="Lato"/>
                <a:cs typeface="Lato"/>
                <a:sym typeface="Lato"/>
              </a:rPr>
              <a:t>Command Execution</a:t>
            </a:r>
            <a:endParaRPr sz="1100">
              <a:latin typeface="Lato"/>
              <a:ea typeface="Lato"/>
              <a:cs typeface="Lato"/>
              <a:sym typeface="Lato"/>
            </a:endParaRPr>
          </a:p>
        </p:txBody>
      </p:sp>
      <p:sp>
        <p:nvSpPr>
          <p:cNvPr id="343" name="Google Shape;343;p34"/>
          <p:cNvSpPr/>
          <p:nvPr/>
        </p:nvSpPr>
        <p:spPr>
          <a:xfrm>
            <a:off x="2862225" y="3805135"/>
            <a:ext cx="1130700" cy="581700"/>
          </a:xfrm>
          <a:prstGeom prst="horizont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Lato"/>
                <a:ea typeface="Lato"/>
                <a:cs typeface="Lato"/>
                <a:sym typeface="Lato"/>
              </a:rPr>
              <a:t>Data Storage</a:t>
            </a:r>
            <a:endParaRPr sz="1100">
              <a:latin typeface="Lato"/>
              <a:ea typeface="Lato"/>
              <a:cs typeface="Lato"/>
              <a:sym typeface="Lato"/>
            </a:endParaRPr>
          </a:p>
        </p:txBody>
      </p:sp>
      <p:sp>
        <p:nvSpPr>
          <p:cNvPr id="344" name="Google Shape;344;p34"/>
          <p:cNvSpPr/>
          <p:nvPr/>
        </p:nvSpPr>
        <p:spPr>
          <a:xfrm>
            <a:off x="5773275" y="3805135"/>
            <a:ext cx="1130700" cy="581700"/>
          </a:xfrm>
          <a:prstGeom prst="horizont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Lato"/>
                <a:ea typeface="Lato"/>
                <a:cs typeface="Lato"/>
                <a:sym typeface="Lato"/>
              </a:rPr>
              <a:t>Individual Components</a:t>
            </a:r>
            <a:endParaRPr sz="1100">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5"/>
          <p:cNvSpPr txBox="1"/>
          <p:nvPr>
            <p:ph type="title"/>
          </p:nvPr>
        </p:nvSpPr>
        <p:spPr>
          <a:xfrm>
            <a:off x="1297500" y="393750"/>
            <a:ext cx="7038900" cy="55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Development Technologies</a:t>
            </a:r>
            <a:endParaRPr/>
          </a:p>
        </p:txBody>
      </p:sp>
      <p:pic>
        <p:nvPicPr>
          <p:cNvPr id="350" name="Google Shape;350;p35"/>
          <p:cNvPicPr preferRelativeResize="0"/>
          <p:nvPr/>
        </p:nvPicPr>
        <p:blipFill>
          <a:blip r:embed="rId4">
            <a:alphaModFix/>
          </a:blip>
          <a:stretch>
            <a:fillRect/>
          </a:stretch>
        </p:blipFill>
        <p:spPr>
          <a:xfrm>
            <a:off x="8001000" y="137160"/>
            <a:ext cx="1005900" cy="1005900"/>
          </a:xfrm>
          <a:prstGeom prst="ellipse">
            <a:avLst/>
          </a:prstGeom>
          <a:noFill/>
          <a:ln>
            <a:noFill/>
          </a:ln>
        </p:spPr>
      </p:pic>
      <p:grpSp>
        <p:nvGrpSpPr>
          <p:cNvPr id="351" name="Google Shape;351;p35"/>
          <p:cNvGrpSpPr/>
          <p:nvPr/>
        </p:nvGrpSpPr>
        <p:grpSpPr>
          <a:xfrm>
            <a:off x="342891" y="1410000"/>
            <a:ext cx="1938130" cy="2994300"/>
            <a:chOff x="255975" y="1410000"/>
            <a:chExt cx="1900500" cy="2994300"/>
          </a:xfrm>
        </p:grpSpPr>
        <p:sp>
          <p:nvSpPr>
            <p:cNvPr id="352" name="Google Shape;352;p35"/>
            <p:cNvSpPr/>
            <p:nvPr/>
          </p:nvSpPr>
          <p:spPr>
            <a:xfrm>
              <a:off x="255975" y="1410000"/>
              <a:ext cx="1900500" cy="299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descr="Expo 46 — What's New and Why it Matters for React Native Development" id="353" name="Google Shape;353;p35"/>
            <p:cNvPicPr preferRelativeResize="0"/>
            <p:nvPr/>
          </p:nvPicPr>
          <p:blipFill rotWithShape="1">
            <a:blip r:embed="rId5">
              <a:alphaModFix/>
            </a:blip>
            <a:srcRect b="27891" l="25522" r="30282" t="25544"/>
            <a:stretch/>
          </p:blipFill>
          <p:spPr>
            <a:xfrm>
              <a:off x="381113" y="1491538"/>
              <a:ext cx="1650228" cy="627750"/>
            </a:xfrm>
            <a:prstGeom prst="rect">
              <a:avLst/>
            </a:prstGeom>
            <a:noFill/>
            <a:ln>
              <a:noFill/>
            </a:ln>
          </p:spPr>
        </p:pic>
        <p:sp>
          <p:nvSpPr>
            <p:cNvPr id="354" name="Google Shape;354;p35"/>
            <p:cNvSpPr txBox="1"/>
            <p:nvPr/>
          </p:nvSpPr>
          <p:spPr>
            <a:xfrm>
              <a:off x="255975" y="2117040"/>
              <a:ext cx="1900500" cy="20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Expo is an application for testing React apps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Mobile App for IOS and Android to stream React App</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Real-time updates for modifications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No need for emulators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Use of multiple devices at the same time</a:t>
              </a:r>
              <a:endParaRPr sz="1000">
                <a:solidFill>
                  <a:schemeClr val="lt1"/>
                </a:solidFill>
                <a:latin typeface="Lato"/>
                <a:ea typeface="Lato"/>
                <a:cs typeface="Lato"/>
                <a:sym typeface="Lato"/>
              </a:endParaRPr>
            </a:p>
            <a:p>
              <a:pPr indent="0" lvl="0" marL="0" rtl="0" algn="l">
                <a:spcBef>
                  <a:spcPts val="0"/>
                </a:spcBef>
                <a:spcAft>
                  <a:spcPts val="0"/>
                </a:spcAft>
                <a:buNone/>
              </a:pPr>
              <a:r>
                <a:t/>
              </a:r>
              <a:endParaRPr sz="1000">
                <a:solidFill>
                  <a:schemeClr val="lt1"/>
                </a:solidFill>
                <a:latin typeface="Lato"/>
                <a:ea typeface="Lato"/>
                <a:cs typeface="Lato"/>
                <a:sym typeface="Lato"/>
              </a:endParaRPr>
            </a:p>
          </p:txBody>
        </p:sp>
      </p:grpSp>
      <p:grpSp>
        <p:nvGrpSpPr>
          <p:cNvPr id="355" name="Google Shape;355;p35"/>
          <p:cNvGrpSpPr/>
          <p:nvPr/>
        </p:nvGrpSpPr>
        <p:grpSpPr>
          <a:xfrm>
            <a:off x="2527188" y="1409988"/>
            <a:ext cx="2006712" cy="2994312"/>
            <a:chOff x="2369163" y="1409988"/>
            <a:chExt cx="2006712" cy="2994312"/>
          </a:xfrm>
        </p:grpSpPr>
        <p:sp>
          <p:nvSpPr>
            <p:cNvPr id="356" name="Google Shape;356;p35"/>
            <p:cNvSpPr/>
            <p:nvPr/>
          </p:nvSpPr>
          <p:spPr>
            <a:xfrm>
              <a:off x="2369163" y="1410000"/>
              <a:ext cx="1900500" cy="299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57" name="Google Shape;357;p35"/>
            <p:cNvPicPr preferRelativeResize="0"/>
            <p:nvPr/>
          </p:nvPicPr>
          <p:blipFill rotWithShape="1">
            <a:blip r:embed="rId6">
              <a:alphaModFix/>
            </a:blip>
            <a:srcRect b="12083" l="4669" r="5021" t="11294"/>
            <a:stretch/>
          </p:blipFill>
          <p:spPr>
            <a:xfrm>
              <a:off x="2853337" y="1409988"/>
              <a:ext cx="932125" cy="790797"/>
            </a:xfrm>
            <a:prstGeom prst="rect">
              <a:avLst/>
            </a:prstGeom>
            <a:noFill/>
            <a:ln>
              <a:noFill/>
            </a:ln>
          </p:spPr>
        </p:pic>
        <p:sp>
          <p:nvSpPr>
            <p:cNvPr id="358" name="Google Shape;358;p35"/>
            <p:cNvSpPr txBox="1"/>
            <p:nvPr/>
          </p:nvSpPr>
          <p:spPr>
            <a:xfrm>
              <a:off x="2369175" y="2109125"/>
              <a:ext cx="2006700" cy="175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REST API Interface is for </a:t>
              </a:r>
              <a:r>
                <a:rPr lang="en" sz="1000">
                  <a:solidFill>
                    <a:schemeClr val="lt1"/>
                  </a:solidFill>
                  <a:latin typeface="Lato"/>
                  <a:ea typeface="Lato"/>
                  <a:cs typeface="Lato"/>
                  <a:sym typeface="Lato"/>
                </a:rPr>
                <a:t>communication</a:t>
              </a:r>
              <a:r>
                <a:rPr lang="en" sz="1000">
                  <a:solidFill>
                    <a:schemeClr val="lt1"/>
                  </a:solidFill>
                  <a:latin typeface="Lato"/>
                  <a:ea typeface="Lato"/>
                  <a:cs typeface="Lato"/>
                  <a:sym typeface="Lato"/>
                </a:rPr>
                <a:t> between different systems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Uses HTTP requests to GET, POST, PUT, or DELETE data</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Allows the ESP32 to interact with server and database</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Uses a queue based system to send commands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No need for port forwarding</a:t>
              </a:r>
              <a:endParaRPr sz="1000">
                <a:solidFill>
                  <a:schemeClr val="lt1"/>
                </a:solidFill>
                <a:latin typeface="Lato"/>
                <a:ea typeface="Lato"/>
                <a:cs typeface="Lato"/>
                <a:sym typeface="Lato"/>
              </a:endParaRPr>
            </a:p>
            <a:p>
              <a:pPr indent="0" lvl="0" marL="0" rtl="0" algn="l">
                <a:spcBef>
                  <a:spcPts val="0"/>
                </a:spcBef>
                <a:spcAft>
                  <a:spcPts val="0"/>
                </a:spcAft>
                <a:buNone/>
              </a:pPr>
              <a:r>
                <a:t/>
              </a:r>
              <a:endParaRPr sz="1000">
                <a:solidFill>
                  <a:schemeClr val="lt1"/>
                </a:solidFill>
                <a:latin typeface="Lato"/>
                <a:ea typeface="Lato"/>
                <a:cs typeface="Lato"/>
                <a:sym typeface="Lato"/>
              </a:endParaRPr>
            </a:p>
            <a:p>
              <a:pPr indent="0" lvl="0" marL="0" rtl="0" algn="l">
                <a:spcBef>
                  <a:spcPts val="0"/>
                </a:spcBef>
                <a:spcAft>
                  <a:spcPts val="0"/>
                </a:spcAft>
                <a:buNone/>
              </a:pPr>
              <a:r>
                <a:t/>
              </a:r>
              <a:endParaRPr sz="1000">
                <a:solidFill>
                  <a:schemeClr val="lt1"/>
                </a:solidFill>
                <a:latin typeface="Lato"/>
                <a:ea typeface="Lato"/>
                <a:cs typeface="Lato"/>
                <a:sym typeface="Lato"/>
              </a:endParaRPr>
            </a:p>
          </p:txBody>
        </p:sp>
      </p:grpSp>
      <p:grpSp>
        <p:nvGrpSpPr>
          <p:cNvPr id="359" name="Google Shape;359;p35"/>
          <p:cNvGrpSpPr/>
          <p:nvPr/>
        </p:nvGrpSpPr>
        <p:grpSpPr>
          <a:xfrm>
            <a:off x="4639500" y="1401400"/>
            <a:ext cx="2024100" cy="2994300"/>
            <a:chOff x="4579850" y="1401400"/>
            <a:chExt cx="2024100" cy="2994300"/>
          </a:xfrm>
        </p:grpSpPr>
        <p:sp>
          <p:nvSpPr>
            <p:cNvPr id="360" name="Google Shape;360;p35"/>
            <p:cNvSpPr/>
            <p:nvPr/>
          </p:nvSpPr>
          <p:spPr>
            <a:xfrm>
              <a:off x="4579850" y="1401400"/>
              <a:ext cx="1977300" cy="299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61" name="Google Shape;361;p35" title="File:Arduino Logo Registered.svg - Wikipedia"/>
            <p:cNvPicPr preferRelativeResize="0"/>
            <p:nvPr/>
          </p:nvPicPr>
          <p:blipFill>
            <a:blip r:embed="rId7">
              <a:alphaModFix/>
            </a:blip>
            <a:stretch>
              <a:fillRect/>
            </a:stretch>
          </p:blipFill>
          <p:spPr>
            <a:xfrm>
              <a:off x="5073040" y="1482914"/>
              <a:ext cx="932133" cy="627750"/>
            </a:xfrm>
            <a:prstGeom prst="rect">
              <a:avLst/>
            </a:prstGeom>
            <a:noFill/>
            <a:ln>
              <a:noFill/>
            </a:ln>
          </p:spPr>
        </p:pic>
        <p:sp>
          <p:nvSpPr>
            <p:cNvPr id="362" name="Google Shape;362;p35"/>
            <p:cNvSpPr txBox="1"/>
            <p:nvPr/>
          </p:nvSpPr>
          <p:spPr>
            <a:xfrm>
              <a:off x="4588550" y="2092275"/>
              <a:ext cx="2015400" cy="16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Arduino IDE is the Integrated Development Environment for programming the ESP32</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Supports C or C++ languages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Provides tools for compiling and uploading code to the ESP32</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Has serial monitor  for debugging purposes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Extensive public libraries with examples for each case</a:t>
              </a:r>
              <a:endParaRPr sz="1000">
                <a:solidFill>
                  <a:schemeClr val="lt1"/>
                </a:solidFill>
                <a:latin typeface="Lato"/>
                <a:ea typeface="Lato"/>
                <a:cs typeface="Lato"/>
                <a:sym typeface="Lato"/>
              </a:endParaRPr>
            </a:p>
            <a:p>
              <a:pPr indent="0" lvl="0" marL="0" rtl="0" algn="l">
                <a:spcBef>
                  <a:spcPts val="0"/>
                </a:spcBef>
                <a:spcAft>
                  <a:spcPts val="0"/>
                </a:spcAft>
                <a:buNone/>
              </a:pPr>
              <a:r>
                <a:t/>
              </a:r>
              <a:endParaRPr sz="1000">
                <a:solidFill>
                  <a:schemeClr val="lt1"/>
                </a:solidFill>
                <a:latin typeface="Lato"/>
                <a:ea typeface="Lato"/>
                <a:cs typeface="Lato"/>
                <a:sym typeface="Lato"/>
              </a:endParaRPr>
            </a:p>
          </p:txBody>
        </p:sp>
      </p:grpSp>
      <p:grpSp>
        <p:nvGrpSpPr>
          <p:cNvPr id="363" name="Google Shape;363;p35"/>
          <p:cNvGrpSpPr/>
          <p:nvPr/>
        </p:nvGrpSpPr>
        <p:grpSpPr>
          <a:xfrm>
            <a:off x="6858000" y="1401400"/>
            <a:ext cx="1938213" cy="2994300"/>
            <a:chOff x="6725307" y="1410000"/>
            <a:chExt cx="1938600" cy="2994300"/>
          </a:xfrm>
        </p:grpSpPr>
        <p:sp>
          <p:nvSpPr>
            <p:cNvPr id="364" name="Google Shape;364;p35"/>
            <p:cNvSpPr/>
            <p:nvPr/>
          </p:nvSpPr>
          <p:spPr>
            <a:xfrm>
              <a:off x="6725307" y="1410000"/>
              <a:ext cx="1938600" cy="299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65" name="Google Shape;365;p35"/>
            <p:cNvSpPr txBox="1"/>
            <p:nvPr/>
          </p:nvSpPr>
          <p:spPr>
            <a:xfrm>
              <a:off x="6725307" y="2086900"/>
              <a:ext cx="1938600" cy="16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Figma is the design tool used for prototyping user interfaces for web and mobile applications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Real-time collaboration on designs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Wide range of design components and plugins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Preset dimensions of desktop and mobile screens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Simulation of user interactions</a:t>
              </a:r>
              <a:endParaRPr sz="1000">
                <a:solidFill>
                  <a:schemeClr val="lt1"/>
                </a:solidFill>
                <a:latin typeface="Lato"/>
                <a:ea typeface="Lato"/>
                <a:cs typeface="Lato"/>
                <a:sym typeface="Lato"/>
              </a:endParaRPr>
            </a:p>
          </p:txBody>
        </p:sp>
        <p:pic>
          <p:nvPicPr>
            <p:cNvPr id="366" name="Google Shape;366;p35" title="File:Figma-logo.svg - Wikimedia Commons"/>
            <p:cNvPicPr preferRelativeResize="0"/>
            <p:nvPr/>
          </p:nvPicPr>
          <p:blipFill>
            <a:blip r:embed="rId8">
              <a:alphaModFix/>
            </a:blip>
            <a:stretch>
              <a:fillRect/>
            </a:stretch>
          </p:blipFill>
          <p:spPr>
            <a:xfrm>
              <a:off x="7476825" y="1450089"/>
              <a:ext cx="473750" cy="710625"/>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6"/>
          <p:cNvSpPr txBox="1"/>
          <p:nvPr>
            <p:ph type="title"/>
          </p:nvPr>
        </p:nvSpPr>
        <p:spPr>
          <a:xfrm>
            <a:off x="1297500" y="393750"/>
            <a:ext cx="4364700" cy="56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Mobile App Interface</a:t>
            </a:r>
            <a:endParaRPr/>
          </a:p>
        </p:txBody>
      </p:sp>
      <p:pic>
        <p:nvPicPr>
          <p:cNvPr id="372" name="Google Shape;372;p36"/>
          <p:cNvPicPr preferRelativeResize="0"/>
          <p:nvPr/>
        </p:nvPicPr>
        <p:blipFill>
          <a:blip r:embed="rId4">
            <a:alphaModFix/>
          </a:blip>
          <a:stretch>
            <a:fillRect/>
          </a:stretch>
        </p:blipFill>
        <p:spPr>
          <a:xfrm>
            <a:off x="8001000" y="137160"/>
            <a:ext cx="1005900" cy="1005900"/>
          </a:xfrm>
          <a:prstGeom prst="ellipse">
            <a:avLst/>
          </a:prstGeom>
          <a:noFill/>
          <a:ln>
            <a:noFill/>
          </a:ln>
        </p:spPr>
      </p:pic>
      <p:pic>
        <p:nvPicPr>
          <p:cNvPr id="373" name="Google Shape;373;p36"/>
          <p:cNvPicPr preferRelativeResize="0"/>
          <p:nvPr/>
        </p:nvPicPr>
        <p:blipFill>
          <a:blip r:embed="rId5">
            <a:alphaModFix/>
          </a:blip>
          <a:stretch>
            <a:fillRect/>
          </a:stretch>
        </p:blipFill>
        <p:spPr>
          <a:xfrm>
            <a:off x="609050" y="1828154"/>
            <a:ext cx="1352850" cy="2927875"/>
          </a:xfrm>
          <a:prstGeom prst="rect">
            <a:avLst/>
          </a:prstGeom>
          <a:noFill/>
          <a:ln cap="flat" cmpd="sng" w="19050">
            <a:solidFill>
              <a:schemeClr val="lt1"/>
            </a:solidFill>
            <a:prstDash val="solid"/>
            <a:round/>
            <a:headEnd len="sm" w="sm" type="none"/>
            <a:tailEnd len="sm" w="sm" type="none"/>
          </a:ln>
        </p:spPr>
      </p:pic>
      <p:pic>
        <p:nvPicPr>
          <p:cNvPr id="374" name="Google Shape;374;p36"/>
          <p:cNvPicPr preferRelativeResize="0"/>
          <p:nvPr/>
        </p:nvPicPr>
        <p:blipFill>
          <a:blip r:embed="rId6">
            <a:alphaModFix/>
          </a:blip>
          <a:stretch>
            <a:fillRect/>
          </a:stretch>
        </p:blipFill>
        <p:spPr>
          <a:xfrm>
            <a:off x="2252063" y="1828123"/>
            <a:ext cx="1352850" cy="2927926"/>
          </a:xfrm>
          <a:prstGeom prst="rect">
            <a:avLst/>
          </a:prstGeom>
          <a:noFill/>
          <a:ln cap="flat" cmpd="sng" w="19050">
            <a:solidFill>
              <a:schemeClr val="lt1"/>
            </a:solidFill>
            <a:prstDash val="solid"/>
            <a:round/>
            <a:headEnd len="sm" w="sm" type="none"/>
            <a:tailEnd len="sm" w="sm" type="none"/>
          </a:ln>
        </p:spPr>
      </p:pic>
      <p:pic>
        <p:nvPicPr>
          <p:cNvPr id="375" name="Google Shape;375;p36"/>
          <p:cNvPicPr preferRelativeResize="0"/>
          <p:nvPr/>
        </p:nvPicPr>
        <p:blipFill>
          <a:blip r:embed="rId7">
            <a:alphaModFix/>
          </a:blip>
          <a:stretch>
            <a:fillRect/>
          </a:stretch>
        </p:blipFill>
        <p:spPr>
          <a:xfrm>
            <a:off x="3869978" y="1828139"/>
            <a:ext cx="1352850" cy="2927886"/>
          </a:xfrm>
          <a:prstGeom prst="rect">
            <a:avLst/>
          </a:prstGeom>
          <a:noFill/>
          <a:ln cap="flat" cmpd="sng" w="19050">
            <a:solidFill>
              <a:schemeClr val="lt1"/>
            </a:solidFill>
            <a:prstDash val="solid"/>
            <a:round/>
            <a:headEnd len="sm" w="sm" type="none"/>
            <a:tailEnd len="sm" w="sm" type="none"/>
          </a:ln>
        </p:spPr>
      </p:pic>
      <p:pic>
        <p:nvPicPr>
          <p:cNvPr id="376" name="Google Shape;376;p36"/>
          <p:cNvPicPr preferRelativeResize="0"/>
          <p:nvPr/>
        </p:nvPicPr>
        <p:blipFill>
          <a:blip r:embed="rId8">
            <a:alphaModFix/>
          </a:blip>
          <a:stretch>
            <a:fillRect/>
          </a:stretch>
        </p:blipFill>
        <p:spPr>
          <a:xfrm>
            <a:off x="7114224" y="1828138"/>
            <a:ext cx="1352850" cy="2927891"/>
          </a:xfrm>
          <a:prstGeom prst="rect">
            <a:avLst/>
          </a:prstGeom>
          <a:noFill/>
          <a:ln cap="flat" cmpd="sng" w="19050">
            <a:solidFill>
              <a:schemeClr val="lt1"/>
            </a:solidFill>
            <a:prstDash val="solid"/>
            <a:round/>
            <a:headEnd len="sm" w="sm" type="none"/>
            <a:tailEnd len="sm" w="sm" type="none"/>
          </a:ln>
        </p:spPr>
      </p:pic>
      <p:pic>
        <p:nvPicPr>
          <p:cNvPr id="377" name="Google Shape;377;p36"/>
          <p:cNvPicPr preferRelativeResize="0"/>
          <p:nvPr/>
        </p:nvPicPr>
        <p:blipFill>
          <a:blip r:embed="rId9">
            <a:alphaModFix/>
          </a:blip>
          <a:stretch>
            <a:fillRect/>
          </a:stretch>
        </p:blipFill>
        <p:spPr>
          <a:xfrm>
            <a:off x="5487925" y="1828125"/>
            <a:ext cx="1352850" cy="2927913"/>
          </a:xfrm>
          <a:prstGeom prst="rect">
            <a:avLst/>
          </a:prstGeom>
          <a:noFill/>
          <a:ln cap="flat" cmpd="sng" w="19050">
            <a:solidFill>
              <a:schemeClr val="lt1"/>
            </a:solidFill>
            <a:prstDash val="solid"/>
            <a:round/>
            <a:headEnd len="sm" w="sm" type="none"/>
            <a:tailEnd len="sm" w="sm" type="none"/>
          </a:ln>
        </p:spPr>
      </p:pic>
      <p:sp>
        <p:nvSpPr>
          <p:cNvPr id="378" name="Google Shape;378;p36"/>
          <p:cNvSpPr/>
          <p:nvPr/>
        </p:nvSpPr>
        <p:spPr>
          <a:xfrm>
            <a:off x="609125" y="1143050"/>
            <a:ext cx="1352700" cy="569400"/>
          </a:xfrm>
          <a:prstGeom prst="horizontalScroll">
            <a:avLst>
              <a:gd fmla="val 12500"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Loading Screen as a placeholder during database pull</a:t>
            </a:r>
            <a:endParaRPr sz="900">
              <a:latin typeface="Lato"/>
              <a:ea typeface="Lato"/>
              <a:cs typeface="Lato"/>
              <a:sym typeface="Lato"/>
            </a:endParaRPr>
          </a:p>
        </p:txBody>
      </p:sp>
      <p:sp>
        <p:nvSpPr>
          <p:cNvPr id="379" name="Google Shape;379;p36"/>
          <p:cNvSpPr/>
          <p:nvPr/>
        </p:nvSpPr>
        <p:spPr>
          <a:xfrm>
            <a:off x="2184188" y="1143050"/>
            <a:ext cx="1488600" cy="569400"/>
          </a:xfrm>
          <a:prstGeom prst="horizontalScroll">
            <a:avLst>
              <a:gd fmla="val 12500"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Log In Screen with account creation option</a:t>
            </a:r>
            <a:endParaRPr sz="900">
              <a:latin typeface="Lato"/>
              <a:ea typeface="Lato"/>
              <a:cs typeface="Lato"/>
              <a:sym typeface="Lato"/>
            </a:endParaRPr>
          </a:p>
        </p:txBody>
      </p:sp>
      <p:sp>
        <p:nvSpPr>
          <p:cNvPr id="380" name="Google Shape;380;p36"/>
          <p:cNvSpPr/>
          <p:nvPr/>
        </p:nvSpPr>
        <p:spPr>
          <a:xfrm>
            <a:off x="3793763" y="1143050"/>
            <a:ext cx="1488600" cy="569400"/>
          </a:xfrm>
          <a:prstGeom prst="horizontalScroll">
            <a:avLst>
              <a:gd fmla="val 12500"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Registration Page for user details entry</a:t>
            </a:r>
            <a:endParaRPr sz="900">
              <a:latin typeface="Lato"/>
              <a:ea typeface="Lato"/>
              <a:cs typeface="Lato"/>
              <a:sym typeface="Lato"/>
            </a:endParaRPr>
          </a:p>
        </p:txBody>
      </p:sp>
      <p:sp>
        <p:nvSpPr>
          <p:cNvPr id="381" name="Google Shape;381;p36"/>
          <p:cNvSpPr/>
          <p:nvPr/>
        </p:nvSpPr>
        <p:spPr>
          <a:xfrm>
            <a:off x="5487913" y="1143050"/>
            <a:ext cx="1488600" cy="569400"/>
          </a:xfrm>
          <a:prstGeom prst="horizontalScroll">
            <a:avLst>
              <a:gd fmla="val 12500"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Main Screen displaying robot status</a:t>
            </a:r>
            <a:endParaRPr sz="900">
              <a:latin typeface="Lato"/>
              <a:ea typeface="Lato"/>
              <a:cs typeface="Lato"/>
              <a:sym typeface="Lato"/>
            </a:endParaRPr>
          </a:p>
        </p:txBody>
      </p:sp>
      <p:sp>
        <p:nvSpPr>
          <p:cNvPr id="382" name="Google Shape;382;p36"/>
          <p:cNvSpPr/>
          <p:nvPr/>
        </p:nvSpPr>
        <p:spPr>
          <a:xfrm>
            <a:off x="7046338" y="1143050"/>
            <a:ext cx="1488600" cy="569400"/>
          </a:xfrm>
          <a:prstGeom prst="horizontalScroll">
            <a:avLst>
              <a:gd fmla="val 12500"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Emergency stop button while robot is moving</a:t>
            </a:r>
            <a:endParaRPr sz="900">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7"/>
          <p:cNvSpPr txBox="1"/>
          <p:nvPr>
            <p:ph type="title"/>
          </p:nvPr>
        </p:nvSpPr>
        <p:spPr>
          <a:xfrm>
            <a:off x="1297500" y="393750"/>
            <a:ext cx="4035900" cy="590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Desktop Website Interface</a:t>
            </a:r>
            <a:endParaRPr/>
          </a:p>
        </p:txBody>
      </p:sp>
      <p:pic>
        <p:nvPicPr>
          <p:cNvPr id="388" name="Google Shape;388;p37"/>
          <p:cNvPicPr preferRelativeResize="0"/>
          <p:nvPr/>
        </p:nvPicPr>
        <p:blipFill>
          <a:blip r:embed="rId3">
            <a:alphaModFix/>
          </a:blip>
          <a:stretch>
            <a:fillRect/>
          </a:stretch>
        </p:blipFill>
        <p:spPr>
          <a:xfrm>
            <a:off x="8001000" y="137160"/>
            <a:ext cx="1005900" cy="1005900"/>
          </a:xfrm>
          <a:prstGeom prst="ellipse">
            <a:avLst/>
          </a:prstGeom>
          <a:noFill/>
          <a:ln>
            <a:noFill/>
          </a:ln>
        </p:spPr>
      </p:pic>
      <p:pic>
        <p:nvPicPr>
          <p:cNvPr id="389" name="Google Shape;389;p37"/>
          <p:cNvPicPr preferRelativeResize="0"/>
          <p:nvPr/>
        </p:nvPicPr>
        <p:blipFill rotWithShape="1">
          <a:blip r:embed="rId4">
            <a:alphaModFix/>
          </a:blip>
          <a:srcRect b="1427" l="728" r="865" t="1437"/>
          <a:stretch/>
        </p:blipFill>
        <p:spPr>
          <a:xfrm>
            <a:off x="4783100" y="2097560"/>
            <a:ext cx="4018000" cy="2449750"/>
          </a:xfrm>
          <a:prstGeom prst="rect">
            <a:avLst/>
          </a:prstGeom>
          <a:noFill/>
          <a:ln cap="flat" cmpd="sng" w="19050">
            <a:solidFill>
              <a:schemeClr val="lt1"/>
            </a:solidFill>
            <a:prstDash val="solid"/>
            <a:round/>
            <a:headEnd len="sm" w="sm" type="none"/>
            <a:tailEnd len="sm" w="sm" type="none"/>
          </a:ln>
        </p:spPr>
      </p:pic>
      <p:sp>
        <p:nvSpPr>
          <p:cNvPr id="390" name="Google Shape;390;p37"/>
          <p:cNvSpPr txBox="1"/>
          <p:nvPr/>
        </p:nvSpPr>
        <p:spPr>
          <a:xfrm>
            <a:off x="1804050" y="4846300"/>
            <a:ext cx="5535900" cy="26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Lato"/>
                <a:ea typeface="Lato"/>
                <a:cs typeface="Lato"/>
                <a:sym typeface="Lato"/>
              </a:rPr>
              <a:t>Website subject to design changes, example based off the mobile application</a:t>
            </a:r>
            <a:endParaRPr sz="1100">
              <a:solidFill>
                <a:schemeClr val="lt1"/>
              </a:solidFill>
              <a:latin typeface="Lato"/>
              <a:ea typeface="Lato"/>
              <a:cs typeface="Lato"/>
              <a:sym typeface="Lato"/>
            </a:endParaRPr>
          </a:p>
        </p:txBody>
      </p:sp>
      <p:pic>
        <p:nvPicPr>
          <p:cNvPr id="391" name="Google Shape;391;p37"/>
          <p:cNvPicPr preferRelativeResize="0"/>
          <p:nvPr/>
        </p:nvPicPr>
        <p:blipFill rotWithShape="1">
          <a:blip r:embed="rId5">
            <a:alphaModFix/>
          </a:blip>
          <a:srcRect b="0" l="0" r="0" t="0"/>
          <a:stretch/>
        </p:blipFill>
        <p:spPr>
          <a:xfrm>
            <a:off x="355875" y="2097560"/>
            <a:ext cx="4017999" cy="2449750"/>
          </a:xfrm>
          <a:prstGeom prst="rect">
            <a:avLst/>
          </a:prstGeom>
          <a:noFill/>
          <a:ln cap="flat" cmpd="sng" w="19050">
            <a:solidFill>
              <a:schemeClr val="lt1"/>
            </a:solidFill>
            <a:prstDash val="solid"/>
            <a:round/>
            <a:headEnd len="sm" w="sm" type="none"/>
            <a:tailEnd len="sm" w="sm" type="none"/>
          </a:ln>
        </p:spPr>
      </p:pic>
      <p:sp>
        <p:nvSpPr>
          <p:cNvPr id="392" name="Google Shape;392;p37"/>
          <p:cNvSpPr txBox="1"/>
          <p:nvPr/>
        </p:nvSpPr>
        <p:spPr>
          <a:xfrm>
            <a:off x="1249675" y="929750"/>
            <a:ext cx="6522600" cy="868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lt1"/>
              </a:buClr>
              <a:buSzPts val="1100"/>
              <a:buFont typeface="Lato"/>
              <a:buChar char="●"/>
            </a:pPr>
            <a:r>
              <a:rPr lang="en" sz="1100">
                <a:solidFill>
                  <a:schemeClr val="lt1"/>
                </a:solidFill>
                <a:latin typeface="Lato"/>
                <a:ea typeface="Lato"/>
                <a:cs typeface="Lato"/>
                <a:sym typeface="Lato"/>
              </a:rPr>
              <a:t>UI elements inspired by the mobile app for a consistent user experience</a:t>
            </a:r>
            <a:endParaRPr sz="1100">
              <a:solidFill>
                <a:schemeClr val="lt1"/>
              </a:solidFill>
              <a:latin typeface="Lato"/>
              <a:ea typeface="Lato"/>
              <a:cs typeface="Lato"/>
              <a:sym typeface="Lato"/>
            </a:endParaRPr>
          </a:p>
          <a:p>
            <a:pPr indent="-298450" lvl="0" marL="457200" rtl="0" algn="l">
              <a:spcBef>
                <a:spcPts val="0"/>
              </a:spcBef>
              <a:spcAft>
                <a:spcPts val="0"/>
              </a:spcAft>
              <a:buClr>
                <a:schemeClr val="lt1"/>
              </a:buClr>
              <a:buSzPts val="1100"/>
              <a:buFont typeface="Lato"/>
              <a:buChar char="●"/>
            </a:pPr>
            <a:r>
              <a:rPr lang="en" sz="1100">
                <a:solidFill>
                  <a:schemeClr val="lt1"/>
                </a:solidFill>
                <a:latin typeface="Lato"/>
                <a:ea typeface="Lato"/>
                <a:cs typeface="Lato"/>
                <a:sym typeface="Lato"/>
              </a:rPr>
              <a:t>Addition informational pages such as About Us and a Usage Manual</a:t>
            </a:r>
            <a:endParaRPr sz="1100">
              <a:solidFill>
                <a:schemeClr val="lt1"/>
              </a:solidFill>
              <a:latin typeface="Lato"/>
              <a:ea typeface="Lato"/>
              <a:cs typeface="Lato"/>
              <a:sym typeface="Lato"/>
            </a:endParaRPr>
          </a:p>
          <a:p>
            <a:pPr indent="-298450" lvl="0" marL="457200" rtl="0" algn="l">
              <a:spcBef>
                <a:spcPts val="0"/>
              </a:spcBef>
              <a:spcAft>
                <a:spcPts val="0"/>
              </a:spcAft>
              <a:buClr>
                <a:schemeClr val="lt1"/>
              </a:buClr>
              <a:buSzPts val="1100"/>
              <a:buFont typeface="Lato"/>
              <a:buChar char="●"/>
            </a:pPr>
            <a:r>
              <a:rPr lang="en" sz="1100">
                <a:solidFill>
                  <a:schemeClr val="lt1"/>
                </a:solidFill>
                <a:latin typeface="Lato"/>
                <a:ea typeface="Lato"/>
                <a:cs typeface="Lato"/>
                <a:sym typeface="Lato"/>
              </a:rPr>
              <a:t>Accessibility options include alternative text and color changes for button selection</a:t>
            </a:r>
            <a:endParaRPr sz="1100">
              <a:solidFill>
                <a:schemeClr val="lt1"/>
              </a:solidFill>
              <a:latin typeface="Lato"/>
              <a:ea typeface="Lato"/>
              <a:cs typeface="Lato"/>
              <a:sym typeface="Lato"/>
            </a:endParaRPr>
          </a:p>
          <a:p>
            <a:pPr indent="-298450" lvl="0" marL="457200" rtl="0" algn="l">
              <a:spcBef>
                <a:spcPts val="0"/>
              </a:spcBef>
              <a:spcAft>
                <a:spcPts val="0"/>
              </a:spcAft>
              <a:buClr>
                <a:schemeClr val="lt1"/>
              </a:buClr>
              <a:buSzPts val="1100"/>
              <a:buFont typeface="Lato"/>
              <a:buChar char="●"/>
            </a:pPr>
            <a:r>
              <a:rPr lang="en" sz="1100">
                <a:solidFill>
                  <a:schemeClr val="lt1"/>
                </a:solidFill>
                <a:latin typeface="Lato"/>
                <a:ea typeface="Lato"/>
                <a:cs typeface="Lato"/>
                <a:sym typeface="Lato"/>
              </a:rPr>
              <a:t>Manager page offers a comprehensive interface with all information accessible on a single page</a:t>
            </a:r>
            <a:endParaRPr sz="1100">
              <a:solidFill>
                <a:schemeClr val="lt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Testing: Line Following</a:t>
            </a:r>
            <a:endParaRPr/>
          </a:p>
        </p:txBody>
      </p:sp>
      <p:sp>
        <p:nvSpPr>
          <p:cNvPr id="398" name="Google Shape;398;p3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11150" lvl="0" marL="457200" rtl="0" algn="l">
              <a:lnSpc>
                <a:spcPct val="200000"/>
              </a:lnSpc>
              <a:spcBef>
                <a:spcPts val="0"/>
              </a:spcBef>
              <a:spcAft>
                <a:spcPts val="0"/>
              </a:spcAft>
              <a:buSzPts val="1300"/>
              <a:buChar char="●"/>
            </a:pPr>
            <a:r>
              <a:rPr lang="en"/>
              <a:t>H-bridge </a:t>
            </a:r>
            <a:r>
              <a:rPr lang="en"/>
              <a:t>circuit testing </a:t>
            </a:r>
            <a:endParaRPr/>
          </a:p>
          <a:p>
            <a:pPr indent="-311150" lvl="0" marL="457200" rtl="0" algn="l">
              <a:lnSpc>
                <a:spcPct val="200000"/>
              </a:lnSpc>
              <a:spcBef>
                <a:spcPts val="0"/>
              </a:spcBef>
              <a:spcAft>
                <a:spcPts val="0"/>
              </a:spcAft>
              <a:buSzPts val="1300"/>
              <a:buChar char="●"/>
            </a:pPr>
            <a:r>
              <a:rPr lang="en"/>
              <a:t>IR sensor calibration </a:t>
            </a:r>
            <a:endParaRPr/>
          </a:p>
          <a:p>
            <a:pPr indent="-311150" lvl="0" marL="457200" rtl="0" algn="l">
              <a:lnSpc>
                <a:spcPct val="200000"/>
              </a:lnSpc>
              <a:spcBef>
                <a:spcPts val="0"/>
              </a:spcBef>
              <a:spcAft>
                <a:spcPts val="0"/>
              </a:spcAft>
              <a:buSzPts val="1300"/>
              <a:buChar char="●"/>
            </a:pPr>
            <a:r>
              <a:rPr lang="en"/>
              <a:t>Bang-bang control approach </a:t>
            </a:r>
            <a:endParaRPr/>
          </a:p>
          <a:p>
            <a:pPr indent="-311150" lvl="0" marL="457200" rtl="0" algn="l">
              <a:lnSpc>
                <a:spcPct val="200000"/>
              </a:lnSpc>
              <a:spcBef>
                <a:spcPts val="0"/>
              </a:spcBef>
              <a:spcAft>
                <a:spcPts val="0"/>
              </a:spcAft>
              <a:buSzPts val="1300"/>
              <a:buChar char="●"/>
            </a:pPr>
            <a:r>
              <a:rPr lang="en"/>
              <a:t>PID control tuning </a:t>
            </a:r>
            <a:endParaRPr/>
          </a:p>
        </p:txBody>
      </p:sp>
      <p:pic>
        <p:nvPicPr>
          <p:cNvPr id="399" name="Google Shape;399;p38"/>
          <p:cNvPicPr preferRelativeResize="0"/>
          <p:nvPr/>
        </p:nvPicPr>
        <p:blipFill>
          <a:blip r:embed="rId4">
            <a:alphaModFix/>
          </a:blip>
          <a:stretch>
            <a:fillRect/>
          </a:stretch>
        </p:blipFill>
        <p:spPr>
          <a:xfrm>
            <a:off x="8001000" y="137160"/>
            <a:ext cx="1005900" cy="1005900"/>
          </a:xfrm>
          <a:prstGeom prst="ellipse">
            <a:avLst/>
          </a:prstGeom>
          <a:noFill/>
          <a:ln>
            <a:noFill/>
          </a:ln>
        </p:spPr>
      </p:pic>
      <p:pic>
        <p:nvPicPr>
          <p:cNvPr id="400" name="Google Shape;400;p38"/>
          <p:cNvPicPr preferRelativeResize="0"/>
          <p:nvPr/>
        </p:nvPicPr>
        <p:blipFill>
          <a:blip r:embed="rId5">
            <a:alphaModFix/>
          </a:blip>
          <a:stretch>
            <a:fillRect/>
          </a:stretch>
        </p:blipFill>
        <p:spPr>
          <a:xfrm>
            <a:off x="5296402" y="1313900"/>
            <a:ext cx="2565549" cy="34185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Testing: Motors</a:t>
            </a:r>
            <a:endParaRPr/>
          </a:p>
        </p:txBody>
      </p:sp>
      <p:sp>
        <p:nvSpPr>
          <p:cNvPr id="406" name="Google Shape;406;p39"/>
          <p:cNvSpPr txBox="1"/>
          <p:nvPr>
            <p:ph idx="1" type="body"/>
          </p:nvPr>
        </p:nvSpPr>
        <p:spPr>
          <a:xfrm>
            <a:off x="506500" y="1742800"/>
            <a:ext cx="3464700" cy="2911200"/>
          </a:xfrm>
          <a:prstGeom prst="rect">
            <a:avLst/>
          </a:prstGeom>
        </p:spPr>
        <p:txBody>
          <a:bodyPr anchorCtr="0" anchor="t" bIns="91425" lIns="91425" spcFirstLastPara="1" rIns="91425" wrap="square" tIns="91425">
            <a:normAutofit/>
          </a:bodyPr>
          <a:lstStyle/>
          <a:p>
            <a:pPr indent="-330200" lvl="0" marL="457200" rtl="0" algn="l">
              <a:lnSpc>
                <a:spcPct val="150000"/>
              </a:lnSpc>
              <a:spcBef>
                <a:spcPts val="0"/>
              </a:spcBef>
              <a:spcAft>
                <a:spcPts val="0"/>
              </a:spcAft>
              <a:buSzPts val="1600"/>
              <a:buChar char="●"/>
            </a:pPr>
            <a:r>
              <a:rPr lang="en" sz="1600"/>
              <a:t>Hook up the motors to a power supply and test that </a:t>
            </a:r>
            <a:r>
              <a:rPr lang="en" sz="1600"/>
              <a:t>the</a:t>
            </a:r>
            <a:r>
              <a:rPr lang="en" sz="1600"/>
              <a:t> torque is strong enough</a:t>
            </a:r>
            <a:endParaRPr sz="1600"/>
          </a:p>
          <a:p>
            <a:pPr indent="-330200" lvl="0" marL="457200" rtl="0" algn="l">
              <a:lnSpc>
                <a:spcPct val="150000"/>
              </a:lnSpc>
              <a:spcBef>
                <a:spcPts val="1000"/>
              </a:spcBef>
              <a:spcAft>
                <a:spcPts val="0"/>
              </a:spcAft>
              <a:buSzPts val="1600"/>
              <a:buChar char="●"/>
            </a:pPr>
            <a:r>
              <a:rPr lang="en" sz="1600"/>
              <a:t>Construct the Chassis</a:t>
            </a:r>
            <a:endParaRPr sz="1600"/>
          </a:p>
          <a:p>
            <a:pPr indent="-330200" lvl="0" marL="457200" rtl="0" algn="l">
              <a:lnSpc>
                <a:spcPct val="150000"/>
              </a:lnSpc>
              <a:spcBef>
                <a:spcPts val="1000"/>
              </a:spcBef>
              <a:spcAft>
                <a:spcPts val="1000"/>
              </a:spcAft>
              <a:buSzPts val="1600"/>
              <a:buChar char="●"/>
            </a:pPr>
            <a:r>
              <a:rPr lang="en" sz="1600"/>
              <a:t>Test the system with the weight of the toolbox</a:t>
            </a:r>
            <a:endParaRPr sz="1600"/>
          </a:p>
        </p:txBody>
      </p:sp>
      <p:pic>
        <p:nvPicPr>
          <p:cNvPr id="407" name="Google Shape;407;p39"/>
          <p:cNvPicPr preferRelativeResize="0"/>
          <p:nvPr/>
        </p:nvPicPr>
        <p:blipFill rotWithShape="1">
          <a:blip r:embed="rId4">
            <a:alphaModFix/>
          </a:blip>
          <a:srcRect b="9633" l="0" r="0" t="0"/>
          <a:stretch/>
        </p:blipFill>
        <p:spPr>
          <a:xfrm>
            <a:off x="4085875" y="393750"/>
            <a:ext cx="2244125" cy="2911199"/>
          </a:xfrm>
          <a:prstGeom prst="rect">
            <a:avLst/>
          </a:prstGeom>
          <a:noFill/>
          <a:ln>
            <a:noFill/>
          </a:ln>
        </p:spPr>
      </p:pic>
      <p:pic>
        <p:nvPicPr>
          <p:cNvPr id="408" name="Google Shape;408;p39"/>
          <p:cNvPicPr preferRelativeResize="0"/>
          <p:nvPr/>
        </p:nvPicPr>
        <p:blipFill rotWithShape="1">
          <a:blip r:embed="rId5">
            <a:alphaModFix/>
          </a:blip>
          <a:srcRect b="23006" l="0" r="0" t="22228"/>
          <a:stretch/>
        </p:blipFill>
        <p:spPr>
          <a:xfrm>
            <a:off x="6617300" y="2353075"/>
            <a:ext cx="2049525" cy="2419101"/>
          </a:xfrm>
          <a:prstGeom prst="rect">
            <a:avLst/>
          </a:prstGeom>
          <a:noFill/>
          <a:ln>
            <a:noFill/>
          </a:ln>
        </p:spPr>
      </p:pic>
      <p:pic>
        <p:nvPicPr>
          <p:cNvPr id="409" name="Google Shape;409;p39"/>
          <p:cNvPicPr preferRelativeResize="0"/>
          <p:nvPr/>
        </p:nvPicPr>
        <p:blipFill rotWithShape="1">
          <a:blip r:embed="rId6">
            <a:alphaModFix/>
          </a:blip>
          <a:srcRect b="22260" l="13956" r="13956" t="5017"/>
          <a:stretch/>
        </p:blipFill>
        <p:spPr>
          <a:xfrm>
            <a:off x="8001000" y="137160"/>
            <a:ext cx="1005900" cy="1005900"/>
          </a:xfrm>
          <a:prstGeom prst="ellipse">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4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Testing: Tool Detection</a:t>
            </a:r>
            <a:endParaRPr/>
          </a:p>
        </p:txBody>
      </p:sp>
      <p:sp>
        <p:nvSpPr>
          <p:cNvPr id="415" name="Google Shape;415;p40"/>
          <p:cNvSpPr txBox="1"/>
          <p:nvPr>
            <p:ph idx="1" type="body"/>
          </p:nvPr>
        </p:nvSpPr>
        <p:spPr>
          <a:xfrm>
            <a:off x="264525" y="1332850"/>
            <a:ext cx="5087700" cy="2911200"/>
          </a:xfrm>
          <a:prstGeom prst="rect">
            <a:avLst/>
          </a:prstGeom>
        </p:spPr>
        <p:txBody>
          <a:bodyPr anchorCtr="0" anchor="t" bIns="91425" lIns="91425" spcFirstLastPara="1" rIns="91425" wrap="square" tIns="91425">
            <a:normAutofit lnSpcReduction="10000"/>
          </a:bodyPr>
          <a:lstStyle/>
          <a:p>
            <a:pPr indent="-330200" lvl="0" marL="457200" rtl="0" algn="l">
              <a:lnSpc>
                <a:spcPct val="150000"/>
              </a:lnSpc>
              <a:spcBef>
                <a:spcPts val="0"/>
              </a:spcBef>
              <a:spcAft>
                <a:spcPts val="0"/>
              </a:spcAft>
              <a:buSzPts val="1600"/>
              <a:buChar char="●"/>
            </a:pPr>
            <a:r>
              <a:rPr lang="en" sz="1600"/>
              <a:t>Connect a pressure sensor to the ESP32 via a breadboard and test</a:t>
            </a:r>
            <a:endParaRPr sz="1600"/>
          </a:p>
          <a:p>
            <a:pPr indent="-330200" lvl="0" marL="457200" rtl="0" algn="l">
              <a:lnSpc>
                <a:spcPct val="150000"/>
              </a:lnSpc>
              <a:spcBef>
                <a:spcPts val="1000"/>
              </a:spcBef>
              <a:spcAft>
                <a:spcPts val="0"/>
              </a:spcAft>
              <a:buSzPts val="1600"/>
              <a:buChar char="●"/>
            </a:pPr>
            <a:r>
              <a:rPr lang="en" sz="1600"/>
              <a:t>Connect the RFID reader to the ESP32 via a breadboard and test</a:t>
            </a:r>
            <a:endParaRPr sz="1600"/>
          </a:p>
          <a:p>
            <a:pPr indent="-330200" lvl="0" marL="457200" rtl="0" algn="l">
              <a:lnSpc>
                <a:spcPct val="150000"/>
              </a:lnSpc>
              <a:spcBef>
                <a:spcPts val="1000"/>
              </a:spcBef>
              <a:spcAft>
                <a:spcPts val="0"/>
              </a:spcAft>
              <a:buSzPts val="1600"/>
              <a:buChar char="●"/>
            </a:pPr>
            <a:r>
              <a:rPr lang="en" sz="1600"/>
              <a:t>Connect the LEDs to the ESP32 via a breadboard and test</a:t>
            </a:r>
            <a:endParaRPr sz="1600"/>
          </a:p>
          <a:p>
            <a:pPr indent="-330200" lvl="0" marL="457200" rtl="0" algn="l">
              <a:lnSpc>
                <a:spcPct val="150000"/>
              </a:lnSpc>
              <a:spcBef>
                <a:spcPts val="1000"/>
              </a:spcBef>
              <a:spcAft>
                <a:spcPts val="1000"/>
              </a:spcAft>
              <a:buSzPts val="1600"/>
              <a:buChar char="●"/>
            </a:pPr>
            <a:r>
              <a:rPr lang="en" sz="1600"/>
              <a:t>Test </a:t>
            </a:r>
            <a:r>
              <a:rPr lang="en" sz="1600"/>
              <a:t>system</a:t>
            </a:r>
            <a:r>
              <a:rPr lang="en" sz="1600"/>
              <a:t> as a whole</a:t>
            </a:r>
            <a:endParaRPr sz="1600"/>
          </a:p>
        </p:txBody>
      </p:sp>
      <p:pic>
        <p:nvPicPr>
          <p:cNvPr id="416" name="Google Shape;416;p40"/>
          <p:cNvPicPr preferRelativeResize="0"/>
          <p:nvPr/>
        </p:nvPicPr>
        <p:blipFill rotWithShape="1">
          <a:blip r:embed="rId4">
            <a:alphaModFix/>
          </a:blip>
          <a:srcRect b="0" l="14929" r="23961" t="0"/>
          <a:stretch/>
        </p:blipFill>
        <p:spPr>
          <a:xfrm>
            <a:off x="5352225" y="1435925"/>
            <a:ext cx="3560550" cy="2705050"/>
          </a:xfrm>
          <a:prstGeom prst="rect">
            <a:avLst/>
          </a:prstGeom>
          <a:noFill/>
          <a:ln>
            <a:noFill/>
          </a:ln>
        </p:spPr>
      </p:pic>
      <p:pic>
        <p:nvPicPr>
          <p:cNvPr id="417" name="Google Shape;417;p40"/>
          <p:cNvPicPr preferRelativeResize="0"/>
          <p:nvPr/>
        </p:nvPicPr>
        <p:blipFill rotWithShape="1">
          <a:blip r:embed="rId5">
            <a:alphaModFix/>
          </a:blip>
          <a:srcRect b="22260" l="13956" r="13956" t="5017"/>
          <a:stretch/>
        </p:blipFill>
        <p:spPr>
          <a:xfrm>
            <a:off x="8001000" y="137160"/>
            <a:ext cx="1005900" cy="1005900"/>
          </a:xfrm>
          <a:prstGeom prst="ellipse">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41"/>
          <p:cNvSpPr txBox="1"/>
          <p:nvPr>
            <p:ph type="title"/>
          </p:nvPr>
        </p:nvSpPr>
        <p:spPr>
          <a:xfrm>
            <a:off x="1274775" y="352400"/>
            <a:ext cx="4059300" cy="57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Budget and Financing</a:t>
            </a:r>
            <a:endParaRPr/>
          </a:p>
        </p:txBody>
      </p:sp>
      <p:pic>
        <p:nvPicPr>
          <p:cNvPr id="423" name="Google Shape;423;p41"/>
          <p:cNvPicPr preferRelativeResize="0"/>
          <p:nvPr/>
        </p:nvPicPr>
        <p:blipFill>
          <a:blip r:embed="rId4">
            <a:alphaModFix/>
          </a:blip>
          <a:stretch>
            <a:fillRect/>
          </a:stretch>
        </p:blipFill>
        <p:spPr>
          <a:xfrm>
            <a:off x="8001000" y="137160"/>
            <a:ext cx="1005900" cy="1005900"/>
          </a:xfrm>
          <a:prstGeom prst="ellipse">
            <a:avLst/>
          </a:prstGeom>
          <a:noFill/>
          <a:ln>
            <a:noFill/>
          </a:ln>
        </p:spPr>
      </p:pic>
      <p:graphicFrame>
        <p:nvGraphicFramePr>
          <p:cNvPr id="424" name="Google Shape;424;p41"/>
          <p:cNvGraphicFramePr/>
          <p:nvPr/>
        </p:nvGraphicFramePr>
        <p:xfrm>
          <a:off x="142850" y="900450"/>
          <a:ext cx="3000000" cy="3000000"/>
        </p:xfrm>
        <a:graphic>
          <a:graphicData uri="http://schemas.openxmlformats.org/drawingml/2006/table">
            <a:tbl>
              <a:tblPr>
                <a:noFill/>
                <a:tableStyleId>{45943191-B024-44DF-BD78-70637BD2169E}</a:tableStyleId>
              </a:tblPr>
              <a:tblGrid>
                <a:gridCol w="1702625"/>
                <a:gridCol w="834750"/>
                <a:gridCol w="887675"/>
                <a:gridCol w="591350"/>
              </a:tblGrid>
              <a:tr h="360525">
                <a:tc>
                  <a:txBody>
                    <a:bodyPr/>
                    <a:lstStyle/>
                    <a:p>
                      <a:pPr indent="0" lvl="0" marL="0" rtl="0" algn="l">
                        <a:spcBef>
                          <a:spcPts val="0"/>
                        </a:spcBef>
                        <a:spcAft>
                          <a:spcPts val="0"/>
                        </a:spcAft>
                        <a:buNone/>
                      </a:pPr>
                      <a:r>
                        <a:rPr b="1" lang="en" sz="1200">
                          <a:solidFill>
                            <a:schemeClr val="lt1"/>
                          </a:solidFill>
                        </a:rPr>
                        <a:t>Item</a:t>
                      </a:r>
                      <a:endParaRPr b="1" sz="1200">
                        <a:solidFill>
                          <a:schemeClr val="lt1"/>
                        </a:solidFill>
                      </a:endParaRPr>
                    </a:p>
                  </a:txBody>
                  <a:tcPr marT="91425" marB="91425" marR="91425" marL="91425">
                    <a:solidFill>
                      <a:schemeClr val="lt2"/>
                    </a:solidFill>
                  </a:tcPr>
                </a:tc>
                <a:tc>
                  <a:txBody>
                    <a:bodyPr/>
                    <a:lstStyle/>
                    <a:p>
                      <a:pPr indent="0" lvl="0" marL="0" rtl="0" algn="l">
                        <a:spcBef>
                          <a:spcPts val="0"/>
                        </a:spcBef>
                        <a:spcAft>
                          <a:spcPts val="0"/>
                        </a:spcAft>
                        <a:buNone/>
                      </a:pPr>
                      <a:r>
                        <a:rPr b="1" lang="en" sz="1200">
                          <a:solidFill>
                            <a:schemeClr val="lt1"/>
                          </a:solidFill>
                        </a:rPr>
                        <a:t>Quantity</a:t>
                      </a:r>
                      <a:endParaRPr b="1" sz="1200">
                        <a:solidFill>
                          <a:schemeClr val="lt1"/>
                        </a:solidFill>
                      </a:endParaRPr>
                    </a:p>
                  </a:txBody>
                  <a:tcPr marT="91425" marB="91425" marR="91425" marL="91425">
                    <a:solidFill>
                      <a:schemeClr val="lt2"/>
                    </a:solidFill>
                  </a:tcPr>
                </a:tc>
                <a:tc>
                  <a:txBody>
                    <a:bodyPr/>
                    <a:lstStyle/>
                    <a:p>
                      <a:pPr indent="0" lvl="0" marL="0" rtl="0" algn="l">
                        <a:spcBef>
                          <a:spcPts val="0"/>
                        </a:spcBef>
                        <a:spcAft>
                          <a:spcPts val="0"/>
                        </a:spcAft>
                        <a:buNone/>
                      </a:pPr>
                      <a:r>
                        <a:rPr b="1" lang="en" sz="1200">
                          <a:solidFill>
                            <a:schemeClr val="lt1"/>
                          </a:solidFill>
                        </a:rPr>
                        <a:t>Unit Cost</a:t>
                      </a:r>
                      <a:endParaRPr b="1" sz="1200">
                        <a:solidFill>
                          <a:schemeClr val="lt1"/>
                        </a:solidFill>
                      </a:endParaRPr>
                    </a:p>
                  </a:txBody>
                  <a:tcPr marT="91425" marB="91425" marR="91425" marL="91425">
                    <a:solidFill>
                      <a:schemeClr val="lt2"/>
                    </a:solidFill>
                  </a:tcPr>
                </a:tc>
                <a:tc>
                  <a:txBody>
                    <a:bodyPr/>
                    <a:lstStyle/>
                    <a:p>
                      <a:pPr indent="0" lvl="0" marL="0" rtl="0" algn="l">
                        <a:spcBef>
                          <a:spcPts val="0"/>
                        </a:spcBef>
                        <a:spcAft>
                          <a:spcPts val="0"/>
                        </a:spcAft>
                        <a:buNone/>
                      </a:pPr>
                      <a:r>
                        <a:rPr b="1" lang="en" sz="1200">
                          <a:solidFill>
                            <a:schemeClr val="lt1"/>
                          </a:solidFill>
                        </a:rPr>
                        <a:t>Total</a:t>
                      </a:r>
                      <a:endParaRPr b="1" sz="1200">
                        <a:solidFill>
                          <a:schemeClr val="lt1"/>
                        </a:solidFill>
                      </a:endParaRPr>
                    </a:p>
                  </a:txBody>
                  <a:tcPr marT="91425" marB="91425" marR="91425" marL="91425">
                    <a:solidFill>
                      <a:schemeClr val="lt2"/>
                    </a:solidFill>
                  </a:tcPr>
                </a:tc>
              </a:tr>
              <a:tr h="253550">
                <a:tc>
                  <a:txBody>
                    <a:bodyPr/>
                    <a:lstStyle/>
                    <a:p>
                      <a:pPr indent="0" lvl="0" marL="0" rtl="0" algn="just">
                        <a:spcBef>
                          <a:spcPts val="0"/>
                        </a:spcBef>
                        <a:spcAft>
                          <a:spcPts val="0"/>
                        </a:spcAft>
                        <a:buNone/>
                      </a:pPr>
                      <a:r>
                        <a:rPr lang="en" sz="1000">
                          <a:solidFill>
                            <a:schemeClr val="lt1"/>
                          </a:solidFill>
                        </a:rPr>
                        <a:t>Toolbox</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15.00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15.00</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Custom PCBs</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9.00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9.00</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MCU (ESP32)</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2.68</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2.68</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Lead Acid 12v Battery</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19.00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19.00</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LED Strip (12ft)</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13.99</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13.99</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RFID Sticker Roll</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16.59</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16.59</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RFID Module</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3</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3.00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9.00</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Ultrasonic Sensor</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2</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2.00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4.00</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IR Sensor</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5</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2.40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11.99</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Strain Gauge</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2</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6.50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13.00</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H-Bridge (L298P)</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3</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10.87</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32.61</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Diodes (1N4007W)</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0.0063</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0.63</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Resistors </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50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0.05</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2.50</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Capacitors</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50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0.05</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2.50</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½x12x24in Birch Plywood</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9.88</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9.88</a:t>
                      </a:r>
                      <a:endParaRPr sz="1000">
                        <a:solidFill>
                          <a:schemeClr val="lt1"/>
                        </a:solidFill>
                      </a:endParaRPr>
                    </a:p>
                  </a:txBody>
                  <a:tcPr marT="0" marB="0" marR="91425" marL="91425" anchor="ctr"/>
                </a:tc>
              </a:tr>
            </a:tbl>
          </a:graphicData>
        </a:graphic>
      </p:graphicFrame>
      <p:graphicFrame>
        <p:nvGraphicFramePr>
          <p:cNvPr id="425" name="Google Shape;425;p41"/>
          <p:cNvGraphicFramePr/>
          <p:nvPr/>
        </p:nvGraphicFramePr>
        <p:xfrm>
          <a:off x="5471600" y="4166125"/>
          <a:ext cx="3000000" cy="3000000"/>
        </p:xfrm>
        <a:graphic>
          <a:graphicData uri="http://schemas.openxmlformats.org/drawingml/2006/table">
            <a:tbl>
              <a:tblPr>
                <a:noFill/>
                <a:tableStyleId>{45943191-B024-44DF-BD78-70637BD2169E}</a:tableStyleId>
              </a:tblPr>
              <a:tblGrid>
                <a:gridCol w="738850"/>
                <a:gridCol w="969975"/>
              </a:tblGrid>
              <a:tr h="381000">
                <a:tc>
                  <a:txBody>
                    <a:bodyPr/>
                    <a:lstStyle/>
                    <a:p>
                      <a:pPr indent="0" lvl="0" marL="0" rtl="0" algn="ctr">
                        <a:spcBef>
                          <a:spcPts val="0"/>
                        </a:spcBef>
                        <a:spcAft>
                          <a:spcPts val="0"/>
                        </a:spcAft>
                        <a:buNone/>
                      </a:pPr>
                      <a:r>
                        <a:rPr b="1" lang="en">
                          <a:solidFill>
                            <a:schemeClr val="lt1"/>
                          </a:solidFill>
                        </a:rPr>
                        <a:t>Total</a:t>
                      </a:r>
                      <a:endParaRPr b="1">
                        <a:solidFill>
                          <a:schemeClr val="lt1"/>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a:solidFill>
                            <a:schemeClr val="lt1"/>
                          </a:solidFill>
                        </a:rPr>
                        <a:t>$ 291.16</a:t>
                      </a:r>
                      <a:endParaRPr b="1">
                        <a:solidFill>
                          <a:schemeClr val="lt1"/>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2"/>
                    </a:solidFill>
                  </a:tcPr>
                </a:tc>
              </a:tr>
            </a:tbl>
          </a:graphicData>
        </a:graphic>
      </p:graphicFrame>
      <p:graphicFrame>
        <p:nvGraphicFramePr>
          <p:cNvPr id="426" name="Google Shape;426;p41"/>
          <p:cNvGraphicFramePr/>
          <p:nvPr/>
        </p:nvGraphicFramePr>
        <p:xfrm>
          <a:off x="4317813" y="1773275"/>
          <a:ext cx="3000000" cy="3000000"/>
        </p:xfrm>
        <a:graphic>
          <a:graphicData uri="http://schemas.openxmlformats.org/drawingml/2006/table">
            <a:tbl>
              <a:tblPr>
                <a:noFill/>
                <a:tableStyleId>{45943191-B024-44DF-BD78-70637BD2169E}</a:tableStyleId>
              </a:tblPr>
              <a:tblGrid>
                <a:gridCol w="1702625"/>
                <a:gridCol w="834750"/>
                <a:gridCol w="887675"/>
                <a:gridCol w="591350"/>
              </a:tblGrid>
              <a:tr h="253550">
                <a:tc>
                  <a:txBody>
                    <a:bodyPr/>
                    <a:lstStyle/>
                    <a:p>
                      <a:pPr indent="0" lvl="0" marL="0" rtl="0" algn="l">
                        <a:spcBef>
                          <a:spcPts val="0"/>
                        </a:spcBef>
                        <a:spcAft>
                          <a:spcPts val="0"/>
                        </a:spcAft>
                        <a:buNone/>
                      </a:pPr>
                      <a:r>
                        <a:rPr lang="en" sz="1000">
                          <a:solidFill>
                            <a:schemeClr val="lt1"/>
                          </a:solidFill>
                        </a:rPr>
                        <a:t>Block Insert Bearing</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4</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2.25</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9.00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53550">
                <a:tc>
                  <a:txBody>
                    <a:bodyPr/>
                    <a:lstStyle/>
                    <a:p>
                      <a:pPr indent="0" lvl="0" marL="0" rtl="0" algn="l">
                        <a:spcBef>
                          <a:spcPts val="0"/>
                        </a:spcBef>
                        <a:spcAft>
                          <a:spcPts val="0"/>
                        </a:spcAft>
                        <a:buNone/>
                      </a:pPr>
                      <a:r>
                        <a:rPr lang="en" sz="1000">
                          <a:solidFill>
                            <a:schemeClr val="lt1"/>
                          </a:solidFill>
                        </a:rPr>
                        <a:t>Uxcell Hex Coupler</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4</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2.50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10.00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53550">
                <a:tc>
                  <a:txBody>
                    <a:bodyPr/>
                    <a:lstStyle/>
                    <a:p>
                      <a:pPr indent="0" lvl="0" marL="0" rtl="0" algn="l">
                        <a:spcBef>
                          <a:spcPts val="0"/>
                        </a:spcBef>
                        <a:spcAft>
                          <a:spcPts val="0"/>
                        </a:spcAft>
                        <a:buNone/>
                      </a:pPr>
                      <a:r>
                        <a:rPr lang="en" sz="1000">
                          <a:solidFill>
                            <a:schemeClr val="lt1"/>
                          </a:solidFill>
                        </a:rPr>
                        <a:t>Linear Motion Rods</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2</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4.25</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8.00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53550">
                <a:tc>
                  <a:txBody>
                    <a:bodyPr/>
                    <a:lstStyle/>
                    <a:p>
                      <a:pPr indent="0" lvl="0" marL="0" rtl="0" algn="l">
                        <a:spcBef>
                          <a:spcPts val="0"/>
                        </a:spcBef>
                        <a:spcAft>
                          <a:spcPts val="0"/>
                        </a:spcAft>
                        <a:buNone/>
                      </a:pPr>
                      <a:r>
                        <a:rPr lang="en" sz="1000">
                          <a:solidFill>
                            <a:schemeClr val="lt1"/>
                          </a:solidFill>
                        </a:rPr>
                        <a:t>Shaft Lock Collar</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10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0.89</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8.89</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53550">
                <a:tc>
                  <a:txBody>
                    <a:bodyPr/>
                    <a:lstStyle/>
                    <a:p>
                      <a:pPr indent="0" lvl="0" marL="0" rtl="0" algn="l">
                        <a:spcBef>
                          <a:spcPts val="0"/>
                        </a:spcBef>
                        <a:spcAft>
                          <a:spcPts val="0"/>
                        </a:spcAft>
                        <a:buNone/>
                      </a:pPr>
                      <a:r>
                        <a:rPr lang="en" sz="1000">
                          <a:solidFill>
                            <a:schemeClr val="lt1"/>
                          </a:solidFill>
                        </a:rPr>
                        <a:t>Tires</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4</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3.74</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14.96</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53550">
                <a:tc>
                  <a:txBody>
                    <a:bodyPr/>
                    <a:lstStyle/>
                    <a:p>
                      <a:pPr indent="0" lvl="0" marL="0" rtl="0" algn="l">
                        <a:spcBef>
                          <a:spcPts val="0"/>
                        </a:spcBef>
                        <a:spcAft>
                          <a:spcPts val="0"/>
                        </a:spcAft>
                        <a:buNone/>
                      </a:pPr>
                      <a:r>
                        <a:rPr lang="en" sz="1000">
                          <a:solidFill>
                            <a:schemeClr val="lt1"/>
                          </a:solidFill>
                        </a:rPr>
                        <a:t>Hex Wheel Adapter</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2</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2.98</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5.96</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53550">
                <a:tc>
                  <a:txBody>
                    <a:bodyPr/>
                    <a:lstStyle/>
                    <a:p>
                      <a:pPr indent="0" lvl="0" marL="0" rtl="0" algn="l">
                        <a:spcBef>
                          <a:spcPts val="0"/>
                        </a:spcBef>
                        <a:spcAft>
                          <a:spcPts val="0"/>
                        </a:spcAft>
                        <a:buNone/>
                      </a:pPr>
                      <a:r>
                        <a:rPr lang="en" sz="1000">
                          <a:solidFill>
                            <a:schemeClr val="lt1"/>
                          </a:solidFill>
                        </a:rPr>
                        <a:t>DC Geared-Down Motor</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2</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33.99</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67.98</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53550">
                <a:tc>
                  <a:txBody>
                    <a:bodyPr/>
                    <a:lstStyle/>
                    <a:p>
                      <a:pPr indent="0" lvl="0" marL="0" rtl="0" algn="l">
                        <a:spcBef>
                          <a:spcPts val="0"/>
                        </a:spcBef>
                        <a:spcAft>
                          <a:spcPts val="0"/>
                        </a:spcAft>
                        <a:buNone/>
                      </a:pPr>
                      <a:r>
                        <a:rPr lang="en" sz="1000">
                          <a:solidFill>
                            <a:schemeClr val="lt1"/>
                          </a:solidFill>
                        </a:rPr>
                        <a:t>3D Printed Items</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6</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0.66</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~4.00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Overview</a:t>
            </a:r>
            <a:endParaRPr/>
          </a:p>
        </p:txBody>
      </p:sp>
      <p:sp>
        <p:nvSpPr>
          <p:cNvPr id="149" name="Google Shape;149;p15"/>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Create an autonomous robotic toolbox that will navigate between workspaces</a:t>
            </a:r>
            <a:endParaRPr/>
          </a:p>
          <a:p>
            <a:pPr indent="-311150" lvl="0" marL="457200" rtl="0" algn="l">
              <a:spcBef>
                <a:spcPts val="0"/>
              </a:spcBef>
              <a:spcAft>
                <a:spcPts val="0"/>
              </a:spcAft>
              <a:buSzPts val="1300"/>
              <a:buChar char="●"/>
            </a:pPr>
            <a:r>
              <a:rPr lang="en"/>
              <a:t>Develop a tool </a:t>
            </a:r>
            <a:r>
              <a:rPr lang="en"/>
              <a:t>tracking  system</a:t>
            </a:r>
            <a:endParaRPr/>
          </a:p>
          <a:p>
            <a:pPr indent="-311150" lvl="0" marL="457200" rtl="0" algn="l">
              <a:spcBef>
                <a:spcPts val="0"/>
              </a:spcBef>
              <a:spcAft>
                <a:spcPts val="0"/>
              </a:spcAft>
              <a:buSzPts val="1300"/>
              <a:buChar char="●"/>
            </a:pPr>
            <a:r>
              <a:rPr lang="en"/>
              <a:t>Create a user interface that allows tool requests to be sent</a:t>
            </a:r>
            <a:endParaRPr/>
          </a:p>
        </p:txBody>
      </p:sp>
      <p:pic>
        <p:nvPicPr>
          <p:cNvPr id="150" name="Google Shape;150;p15"/>
          <p:cNvPicPr preferRelativeResize="0"/>
          <p:nvPr/>
        </p:nvPicPr>
        <p:blipFill rotWithShape="1">
          <a:blip r:embed="rId4">
            <a:alphaModFix/>
          </a:blip>
          <a:srcRect b="14975" l="12503" r="0" t="16797"/>
          <a:stretch/>
        </p:blipFill>
        <p:spPr>
          <a:xfrm>
            <a:off x="6121400" y="2120900"/>
            <a:ext cx="2455326" cy="2638700"/>
          </a:xfrm>
          <a:prstGeom prst="rect">
            <a:avLst/>
          </a:prstGeom>
          <a:noFill/>
          <a:ln>
            <a:noFill/>
          </a:ln>
        </p:spPr>
      </p:pic>
      <p:pic>
        <p:nvPicPr>
          <p:cNvPr id="151" name="Google Shape;151;p15"/>
          <p:cNvPicPr preferRelativeResize="0"/>
          <p:nvPr/>
        </p:nvPicPr>
        <p:blipFill>
          <a:blip r:embed="rId5">
            <a:alphaModFix/>
          </a:blip>
          <a:stretch>
            <a:fillRect/>
          </a:stretch>
        </p:blipFill>
        <p:spPr>
          <a:xfrm>
            <a:off x="8001000" y="137160"/>
            <a:ext cx="1005900" cy="1005900"/>
          </a:xfrm>
          <a:prstGeom prst="ellipse">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Current Progress</a:t>
            </a:r>
            <a:endParaRPr/>
          </a:p>
        </p:txBody>
      </p:sp>
      <p:pic>
        <p:nvPicPr>
          <p:cNvPr id="432" name="Google Shape;432;p42"/>
          <p:cNvPicPr preferRelativeResize="0"/>
          <p:nvPr/>
        </p:nvPicPr>
        <p:blipFill>
          <a:blip r:embed="rId4">
            <a:alphaModFix/>
          </a:blip>
          <a:stretch>
            <a:fillRect/>
          </a:stretch>
        </p:blipFill>
        <p:spPr>
          <a:xfrm>
            <a:off x="1236900" y="812150"/>
            <a:ext cx="6270774" cy="4178949"/>
          </a:xfrm>
          <a:prstGeom prst="rect">
            <a:avLst/>
          </a:prstGeom>
          <a:noFill/>
          <a:ln>
            <a:noFill/>
          </a:ln>
        </p:spPr>
      </p:pic>
      <p:pic>
        <p:nvPicPr>
          <p:cNvPr id="433" name="Google Shape;433;p42"/>
          <p:cNvPicPr preferRelativeResize="0"/>
          <p:nvPr/>
        </p:nvPicPr>
        <p:blipFill rotWithShape="1">
          <a:blip r:embed="rId5">
            <a:alphaModFix/>
          </a:blip>
          <a:srcRect b="22260" l="13956" r="13956" t="5017"/>
          <a:stretch/>
        </p:blipFill>
        <p:spPr>
          <a:xfrm>
            <a:off x="8001000" y="137160"/>
            <a:ext cx="1005900" cy="1005900"/>
          </a:xfrm>
          <a:prstGeom prst="ellipse">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4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Next Steps</a:t>
            </a:r>
            <a:endParaRPr/>
          </a:p>
        </p:txBody>
      </p:sp>
      <p:sp>
        <p:nvSpPr>
          <p:cNvPr id="439" name="Google Shape;439;p43"/>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SzPts val="2000"/>
              <a:buChar char="●"/>
            </a:pPr>
            <a:r>
              <a:rPr lang="en" sz="2000"/>
              <a:t>Ordering, assembling, and testing the PCB design</a:t>
            </a:r>
            <a:endParaRPr sz="2000"/>
          </a:p>
          <a:p>
            <a:pPr indent="-355600" lvl="0" marL="457200" rtl="0" algn="l">
              <a:lnSpc>
                <a:spcPct val="150000"/>
              </a:lnSpc>
              <a:spcBef>
                <a:spcPts val="0"/>
              </a:spcBef>
              <a:spcAft>
                <a:spcPts val="0"/>
              </a:spcAft>
              <a:buSzPts val="2000"/>
              <a:buChar char="●"/>
            </a:pPr>
            <a:r>
              <a:rPr lang="en" sz="2000"/>
              <a:t>Completing the website software</a:t>
            </a:r>
            <a:endParaRPr sz="2000"/>
          </a:p>
          <a:p>
            <a:pPr indent="-355600" lvl="0" marL="457200" rtl="0" algn="l">
              <a:lnSpc>
                <a:spcPct val="150000"/>
              </a:lnSpc>
              <a:spcBef>
                <a:spcPts val="0"/>
              </a:spcBef>
              <a:spcAft>
                <a:spcPts val="0"/>
              </a:spcAft>
              <a:buSzPts val="2000"/>
              <a:buChar char="●"/>
            </a:pPr>
            <a:r>
              <a:rPr lang="en" sz="2000"/>
              <a:t>Completing assembly of all sensors and components</a:t>
            </a:r>
            <a:endParaRPr sz="2000"/>
          </a:p>
          <a:p>
            <a:pPr indent="-355600" lvl="0" marL="457200" rtl="0" algn="l">
              <a:lnSpc>
                <a:spcPct val="150000"/>
              </a:lnSpc>
              <a:spcBef>
                <a:spcPts val="0"/>
              </a:spcBef>
              <a:spcAft>
                <a:spcPts val="0"/>
              </a:spcAft>
              <a:buSzPts val="2000"/>
              <a:buChar char="●"/>
            </a:pPr>
            <a:r>
              <a:rPr lang="en" sz="2000"/>
              <a:t>Testing assembled project</a:t>
            </a:r>
            <a:endParaRPr sz="2000"/>
          </a:p>
        </p:txBody>
      </p:sp>
      <p:pic>
        <p:nvPicPr>
          <p:cNvPr id="440" name="Google Shape;440;p43"/>
          <p:cNvPicPr preferRelativeResize="0"/>
          <p:nvPr/>
        </p:nvPicPr>
        <p:blipFill rotWithShape="1">
          <a:blip r:embed="rId4">
            <a:alphaModFix/>
          </a:blip>
          <a:srcRect b="22260" l="13956" r="13956" t="5017"/>
          <a:stretch/>
        </p:blipFill>
        <p:spPr>
          <a:xfrm>
            <a:off x="8001000" y="137160"/>
            <a:ext cx="1005900" cy="1005900"/>
          </a:xfrm>
          <a:prstGeom prst="ellipse">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4"/>
          <p:cNvSpPr txBox="1"/>
          <p:nvPr>
            <p:ph type="title"/>
          </p:nvPr>
        </p:nvSpPr>
        <p:spPr>
          <a:xfrm>
            <a:off x="2545050" y="2114700"/>
            <a:ext cx="4053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200"/>
              <a:t>Questions?</a:t>
            </a:r>
            <a:endParaRPr sz="5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6"/>
          <p:cNvSpPr txBox="1"/>
          <p:nvPr>
            <p:ph type="title"/>
          </p:nvPr>
        </p:nvSpPr>
        <p:spPr>
          <a:xfrm>
            <a:off x="1297500" y="37200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Workload Distribution</a:t>
            </a:r>
            <a:endParaRPr/>
          </a:p>
        </p:txBody>
      </p:sp>
      <p:graphicFrame>
        <p:nvGraphicFramePr>
          <p:cNvPr id="157" name="Google Shape;157;p16"/>
          <p:cNvGraphicFramePr/>
          <p:nvPr/>
        </p:nvGraphicFramePr>
        <p:xfrm>
          <a:off x="1297500" y="1098450"/>
          <a:ext cx="3000000" cy="3000000"/>
        </p:xfrm>
        <a:graphic>
          <a:graphicData uri="http://schemas.openxmlformats.org/drawingml/2006/table">
            <a:tbl>
              <a:tblPr>
                <a:noFill/>
                <a:tableStyleId>{71353A86-2C3B-47CA-8C5F-E0D46186A6FB}</a:tableStyleId>
              </a:tblPr>
              <a:tblGrid>
                <a:gridCol w="2019300"/>
                <a:gridCol w="1638300"/>
                <a:gridCol w="1905000"/>
              </a:tblGrid>
              <a:tr h="12700">
                <a:tc>
                  <a:txBody>
                    <a:bodyPr/>
                    <a:lstStyle/>
                    <a:p>
                      <a:pPr indent="0" lvl="0" marL="0" rtl="0" algn="l">
                        <a:spcBef>
                          <a:spcPts val="0"/>
                        </a:spcBef>
                        <a:spcAft>
                          <a:spcPts val="0"/>
                        </a:spcAft>
                        <a:buNone/>
                      </a:pPr>
                      <a:r>
                        <a:rPr lang="en" sz="1200">
                          <a:solidFill>
                            <a:schemeClr val="lt1"/>
                          </a:solidFill>
                        </a:rPr>
                        <a:t>Task Description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lang="en" sz="1200">
                          <a:solidFill>
                            <a:schemeClr val="lt1"/>
                          </a:solidFill>
                        </a:rPr>
                        <a:t>Primary Team Member</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lang="en" sz="1200">
                          <a:solidFill>
                            <a:schemeClr val="lt1"/>
                          </a:solidFill>
                        </a:rPr>
                        <a:t>Secondary Team Member</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solidFill>
                            <a:schemeClr val="lt1"/>
                          </a:solidFill>
                        </a:rPr>
                        <a:t>Research RFID</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William Wandelt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Rachael Sak</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Research Motors</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William Wandelt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Matthew Crespo</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Research Pressure Sensor</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Rachael Sak</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William Wandelt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Research Color Sensor</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Matthew Crespo</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William Wandelt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Research Cameras</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Matthew Crespo</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Matthew Trump</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Research Microcontrollers</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Matthew Trump</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Matthew Crespo</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Research Full Stack Productions</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Matthew Trump</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Rachel Sak</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Research Controllers</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Matthew Crespo</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William Wandelt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158" name="Google Shape;158;p16"/>
          <p:cNvPicPr preferRelativeResize="0"/>
          <p:nvPr/>
        </p:nvPicPr>
        <p:blipFill>
          <a:blip r:embed="rId4">
            <a:alphaModFix/>
          </a:blip>
          <a:stretch>
            <a:fillRect/>
          </a:stretch>
        </p:blipFill>
        <p:spPr>
          <a:xfrm>
            <a:off x="8001000" y="137160"/>
            <a:ext cx="1005900" cy="10059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Engineering Specifications</a:t>
            </a:r>
            <a:endParaRPr/>
          </a:p>
        </p:txBody>
      </p:sp>
      <p:graphicFrame>
        <p:nvGraphicFramePr>
          <p:cNvPr id="164" name="Google Shape;164;p17"/>
          <p:cNvGraphicFramePr/>
          <p:nvPr/>
        </p:nvGraphicFramePr>
        <p:xfrm>
          <a:off x="1061175" y="1178225"/>
          <a:ext cx="3000000" cy="3000000"/>
        </p:xfrm>
        <a:graphic>
          <a:graphicData uri="http://schemas.openxmlformats.org/drawingml/2006/table">
            <a:tbl>
              <a:tblPr>
                <a:noFill/>
                <a:tableStyleId>{71353A86-2C3B-47CA-8C5F-E0D46186A6FB}</a:tableStyleId>
              </a:tblPr>
              <a:tblGrid>
                <a:gridCol w="2124075"/>
                <a:gridCol w="1657350"/>
              </a:tblGrid>
              <a:tr h="260225">
                <a:tc gridSpan="2">
                  <a:txBody>
                    <a:bodyPr/>
                    <a:lstStyle/>
                    <a:p>
                      <a:pPr indent="0" lvl="0" marL="0" rtl="0" algn="just">
                        <a:spcBef>
                          <a:spcPts val="0"/>
                        </a:spcBef>
                        <a:spcAft>
                          <a:spcPts val="0"/>
                        </a:spcAft>
                        <a:buNone/>
                      </a:pPr>
                      <a:r>
                        <a:rPr b="1" lang="en" sz="1200">
                          <a:solidFill>
                            <a:schemeClr val="lt1"/>
                          </a:solidFill>
                        </a:rPr>
                        <a:t>Motorized Carrier</a:t>
                      </a:r>
                      <a:endParaRPr b="1"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hMerge="1"/>
              </a:tr>
              <a:tr h="260225">
                <a:tc>
                  <a:txBody>
                    <a:bodyPr/>
                    <a:lstStyle/>
                    <a:p>
                      <a:pPr indent="0" lvl="0" marL="0" rtl="0" algn="just">
                        <a:spcBef>
                          <a:spcPts val="0"/>
                        </a:spcBef>
                        <a:spcAft>
                          <a:spcPts val="0"/>
                        </a:spcAft>
                        <a:buNone/>
                      </a:pPr>
                      <a:r>
                        <a:rPr lang="en" sz="1200">
                          <a:solidFill>
                            <a:schemeClr val="lt1"/>
                          </a:solidFill>
                        </a:rPr>
                        <a:t>Carrier Weight (exc. battery)</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&lt; 7 kg.</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60225">
                <a:tc>
                  <a:txBody>
                    <a:bodyPr/>
                    <a:lstStyle/>
                    <a:p>
                      <a:pPr indent="0" lvl="0" marL="0" rtl="0" algn="just">
                        <a:spcBef>
                          <a:spcPts val="0"/>
                        </a:spcBef>
                        <a:spcAft>
                          <a:spcPts val="0"/>
                        </a:spcAft>
                        <a:buNone/>
                      </a:pPr>
                      <a:r>
                        <a:rPr lang="en" sz="1200">
                          <a:solidFill>
                            <a:schemeClr val="lt1"/>
                          </a:solidFill>
                        </a:rPr>
                        <a:t>Carrier Weight Capacity</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highlight>
                            <a:srgbClr val="FFFF00"/>
                          </a:highlight>
                        </a:rPr>
                        <a:t>≤</a:t>
                      </a:r>
                      <a:r>
                        <a:rPr lang="en" sz="1200">
                          <a:solidFill>
                            <a:schemeClr val="dk1"/>
                          </a:solidFill>
                          <a:highlight>
                            <a:srgbClr val="FFFF00"/>
                          </a:highlight>
                        </a:rPr>
                        <a:t> 15 kg</a:t>
                      </a:r>
                      <a:endParaRPr sz="1200">
                        <a:solidFill>
                          <a:schemeClr val="dk1"/>
                        </a:solidFill>
                        <a:highlight>
                          <a:srgbClr val="FFFF00"/>
                        </a:highligh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60225">
                <a:tc>
                  <a:txBody>
                    <a:bodyPr/>
                    <a:lstStyle/>
                    <a:p>
                      <a:pPr indent="0" lvl="0" marL="0" rtl="0" algn="just">
                        <a:spcBef>
                          <a:spcPts val="0"/>
                        </a:spcBef>
                        <a:spcAft>
                          <a:spcPts val="0"/>
                        </a:spcAft>
                        <a:buNone/>
                      </a:pPr>
                      <a:r>
                        <a:rPr lang="en" sz="1200">
                          <a:solidFill>
                            <a:schemeClr val="lt1"/>
                          </a:solidFill>
                        </a:rPr>
                        <a:t>Power Consumption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&lt; 5W idle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60225">
                <a:tc>
                  <a:txBody>
                    <a:bodyPr/>
                    <a:lstStyle/>
                    <a:p>
                      <a:pPr indent="0" lvl="0" marL="0" rtl="0" algn="just">
                        <a:spcBef>
                          <a:spcPts val="0"/>
                        </a:spcBef>
                        <a:spcAft>
                          <a:spcPts val="0"/>
                        </a:spcAft>
                        <a:buNone/>
                      </a:pPr>
                      <a:r>
                        <a:rPr lang="en" sz="1200">
                          <a:solidFill>
                            <a:schemeClr val="lt1"/>
                          </a:solidFill>
                        </a:rPr>
                        <a:t>Speed</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highlight>
                            <a:srgbClr val="FFFF00"/>
                          </a:highlight>
                        </a:rPr>
                        <a:t>&gt; 0.5 m/s</a:t>
                      </a:r>
                      <a:endParaRPr sz="1200">
                        <a:solidFill>
                          <a:schemeClr val="dk1"/>
                        </a:solidFill>
                        <a:highlight>
                          <a:srgbClr val="FFFF00"/>
                        </a:highligh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60225">
                <a:tc>
                  <a:txBody>
                    <a:bodyPr/>
                    <a:lstStyle/>
                    <a:p>
                      <a:pPr indent="0" lvl="0" marL="0" rtl="0" algn="just">
                        <a:spcBef>
                          <a:spcPts val="0"/>
                        </a:spcBef>
                        <a:spcAft>
                          <a:spcPts val="0"/>
                        </a:spcAft>
                        <a:buNone/>
                      </a:pPr>
                      <a:r>
                        <a:rPr lang="en" sz="1200">
                          <a:solidFill>
                            <a:schemeClr val="lt1"/>
                          </a:solidFill>
                        </a:rPr>
                        <a:t>Battery Runtime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 &gt; 5 hours mixed use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60225">
                <a:tc>
                  <a:txBody>
                    <a:bodyPr/>
                    <a:lstStyle/>
                    <a:p>
                      <a:pPr indent="0" lvl="0" marL="0" rtl="0" algn="just">
                        <a:spcBef>
                          <a:spcPts val="0"/>
                        </a:spcBef>
                        <a:spcAft>
                          <a:spcPts val="0"/>
                        </a:spcAft>
                        <a:buNone/>
                      </a:pPr>
                      <a:r>
                        <a:rPr lang="en" sz="1200">
                          <a:solidFill>
                            <a:schemeClr val="lt1"/>
                          </a:solidFill>
                        </a:rPr>
                        <a:t>Dimensions (LxWxH)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0.6m x 0.3m x 0.2m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60225">
                <a:tc>
                  <a:txBody>
                    <a:bodyPr/>
                    <a:lstStyle/>
                    <a:p>
                      <a:pPr indent="0" lvl="0" marL="0" rtl="0" algn="just">
                        <a:spcBef>
                          <a:spcPts val="0"/>
                        </a:spcBef>
                        <a:spcAft>
                          <a:spcPts val="0"/>
                        </a:spcAft>
                        <a:buNone/>
                      </a:pPr>
                      <a:r>
                        <a:rPr lang="en" sz="1200">
                          <a:solidFill>
                            <a:schemeClr val="lt1"/>
                          </a:solidFill>
                        </a:rPr>
                        <a:t>Maximum Working Area</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40 sq. 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60225">
                <a:tc gridSpan="2">
                  <a:txBody>
                    <a:bodyPr/>
                    <a:lstStyle/>
                    <a:p>
                      <a:pPr indent="0" lvl="0" marL="0" rtl="0" algn="just">
                        <a:spcBef>
                          <a:spcPts val="0"/>
                        </a:spcBef>
                        <a:spcAft>
                          <a:spcPts val="0"/>
                        </a:spcAft>
                        <a:buNone/>
                      </a:pPr>
                      <a:r>
                        <a:rPr b="1" lang="en" sz="1200">
                          <a:solidFill>
                            <a:schemeClr val="lt1"/>
                          </a:solidFill>
                        </a:rPr>
                        <a:t>Toolbox</a:t>
                      </a:r>
                      <a:endParaRPr b="1"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hMerge="1"/>
              </a:tr>
              <a:tr h="260225">
                <a:tc>
                  <a:txBody>
                    <a:bodyPr/>
                    <a:lstStyle/>
                    <a:p>
                      <a:pPr indent="0" lvl="0" marL="0" rtl="0" algn="just">
                        <a:spcBef>
                          <a:spcPts val="0"/>
                        </a:spcBef>
                        <a:spcAft>
                          <a:spcPts val="0"/>
                        </a:spcAft>
                        <a:buNone/>
                      </a:pPr>
                      <a:r>
                        <a:rPr lang="en" sz="1200">
                          <a:solidFill>
                            <a:schemeClr val="lt1"/>
                          </a:solidFill>
                        </a:rPr>
                        <a:t>Weight (exc. battery)</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&lt; 20 kg.</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60225">
                <a:tc>
                  <a:txBody>
                    <a:bodyPr/>
                    <a:lstStyle/>
                    <a:p>
                      <a:pPr indent="0" lvl="0" marL="0" rtl="0" algn="just">
                        <a:spcBef>
                          <a:spcPts val="0"/>
                        </a:spcBef>
                        <a:spcAft>
                          <a:spcPts val="0"/>
                        </a:spcAft>
                        <a:buNone/>
                      </a:pPr>
                      <a:r>
                        <a:rPr lang="en" sz="1200">
                          <a:solidFill>
                            <a:schemeClr val="lt1"/>
                          </a:solidFill>
                        </a:rPr>
                        <a:t>Dimensions (LxWxH)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0.6m x 0.3m x 0.9m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60225">
                <a:tc>
                  <a:txBody>
                    <a:bodyPr/>
                    <a:lstStyle/>
                    <a:p>
                      <a:pPr indent="0" lvl="0" marL="0" rtl="0" algn="just">
                        <a:spcBef>
                          <a:spcPts val="0"/>
                        </a:spcBef>
                        <a:spcAft>
                          <a:spcPts val="0"/>
                        </a:spcAft>
                        <a:buNone/>
                      </a:pPr>
                      <a:r>
                        <a:rPr lang="en" sz="1200">
                          <a:solidFill>
                            <a:schemeClr val="lt1"/>
                          </a:solidFill>
                        </a:rPr>
                        <a:t>Tool Capacity</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dk1"/>
                          </a:solidFill>
                          <a:highlight>
                            <a:srgbClr val="FFFF00"/>
                          </a:highlight>
                        </a:rPr>
                        <a:t>&gt;= 4 tools</a:t>
                      </a:r>
                      <a:endParaRPr sz="1200">
                        <a:solidFill>
                          <a:schemeClr val="dk1"/>
                        </a:solidFill>
                        <a:highlight>
                          <a:srgbClr val="FFFF00"/>
                        </a:highligh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graphicFrame>
        <p:nvGraphicFramePr>
          <p:cNvPr id="165" name="Google Shape;165;p17"/>
          <p:cNvGraphicFramePr/>
          <p:nvPr/>
        </p:nvGraphicFramePr>
        <p:xfrm>
          <a:off x="5019550" y="1794175"/>
          <a:ext cx="3000000" cy="3000000"/>
        </p:xfrm>
        <a:graphic>
          <a:graphicData uri="http://schemas.openxmlformats.org/drawingml/2006/table">
            <a:tbl>
              <a:tblPr>
                <a:noFill/>
                <a:tableStyleId>{71353A86-2C3B-47CA-8C5F-E0D46186A6FB}</a:tableStyleId>
              </a:tblPr>
              <a:tblGrid>
                <a:gridCol w="2124075"/>
                <a:gridCol w="1657350"/>
              </a:tblGrid>
              <a:tr h="12700">
                <a:tc gridSpan="2">
                  <a:txBody>
                    <a:bodyPr/>
                    <a:lstStyle/>
                    <a:p>
                      <a:pPr indent="0" lvl="0" marL="0" rtl="0" algn="just">
                        <a:spcBef>
                          <a:spcPts val="0"/>
                        </a:spcBef>
                        <a:spcAft>
                          <a:spcPts val="0"/>
                        </a:spcAft>
                        <a:buNone/>
                      </a:pPr>
                      <a:r>
                        <a:rPr b="1" lang="en" sz="1200">
                          <a:solidFill>
                            <a:schemeClr val="lt1"/>
                          </a:solidFill>
                        </a:rPr>
                        <a:t>Overall Project</a:t>
                      </a:r>
                      <a:endParaRPr b="1"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hMerge="1"/>
              </a:tr>
              <a:tr h="12700">
                <a:tc>
                  <a:txBody>
                    <a:bodyPr/>
                    <a:lstStyle/>
                    <a:p>
                      <a:pPr indent="0" lvl="0" marL="0" rtl="0" algn="just">
                        <a:spcBef>
                          <a:spcPts val="0"/>
                        </a:spcBef>
                        <a:spcAft>
                          <a:spcPts val="0"/>
                        </a:spcAft>
                        <a:buNone/>
                      </a:pPr>
                      <a:r>
                        <a:rPr lang="en" sz="1200">
                          <a:solidFill>
                            <a:schemeClr val="lt1"/>
                          </a:solidFill>
                        </a:rPr>
                        <a:t>Dimensions (LxWxH)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0.6m x 0.3m x 1.1m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lt1"/>
                          </a:solidFill>
                        </a:rPr>
                        <a:t>Total Weight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&lt; 40 kg</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lt1"/>
                          </a:solidFill>
                        </a:rPr>
                        <a:t>Communication Frequency</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2400 MHz</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lt1"/>
                          </a:solidFill>
                        </a:rPr>
                        <a:t>Voltage Input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12V</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lt1"/>
                          </a:solidFill>
                        </a:rPr>
                        <a:t>Obstacle Detection Range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&gt; 1m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lt1"/>
                          </a:solidFill>
                        </a:rPr>
                        <a:t>Color Detection Range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380-700nm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lt1"/>
                          </a:solidFill>
                        </a:rPr>
                        <a:t>Cost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&lt;  $1000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166" name="Google Shape;166;p17"/>
          <p:cNvPicPr preferRelativeResize="0"/>
          <p:nvPr/>
        </p:nvPicPr>
        <p:blipFill rotWithShape="1">
          <a:blip r:embed="rId4">
            <a:alphaModFix/>
          </a:blip>
          <a:srcRect b="22260" l="13956" r="13956" t="5017"/>
          <a:stretch/>
        </p:blipFill>
        <p:spPr>
          <a:xfrm>
            <a:off x="8001000" y="137160"/>
            <a:ext cx="1005900" cy="10059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Hardware Block Diagram</a:t>
            </a:r>
            <a:endParaRPr/>
          </a:p>
        </p:txBody>
      </p:sp>
      <p:pic>
        <p:nvPicPr>
          <p:cNvPr id="172" name="Google Shape;172;p18"/>
          <p:cNvPicPr preferRelativeResize="0"/>
          <p:nvPr/>
        </p:nvPicPr>
        <p:blipFill rotWithShape="1">
          <a:blip r:embed="rId4">
            <a:alphaModFix/>
          </a:blip>
          <a:srcRect b="64051" l="6747" r="18864" t="3229"/>
          <a:stretch/>
        </p:blipFill>
        <p:spPr>
          <a:xfrm>
            <a:off x="964700" y="1307850"/>
            <a:ext cx="6967450" cy="2889626"/>
          </a:xfrm>
          <a:prstGeom prst="rect">
            <a:avLst/>
          </a:prstGeom>
          <a:noFill/>
          <a:ln>
            <a:noFill/>
          </a:ln>
        </p:spPr>
      </p:pic>
      <p:pic>
        <p:nvPicPr>
          <p:cNvPr id="173" name="Google Shape;173;p18"/>
          <p:cNvPicPr preferRelativeResize="0"/>
          <p:nvPr/>
        </p:nvPicPr>
        <p:blipFill>
          <a:blip r:embed="rId5">
            <a:alphaModFix/>
          </a:blip>
          <a:stretch>
            <a:fillRect/>
          </a:stretch>
        </p:blipFill>
        <p:spPr>
          <a:xfrm>
            <a:off x="8001000" y="137160"/>
            <a:ext cx="1005900" cy="10059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9"/>
          <p:cNvSpPr txBox="1"/>
          <p:nvPr>
            <p:ph type="title"/>
          </p:nvPr>
        </p:nvSpPr>
        <p:spPr>
          <a:xfrm>
            <a:off x="914425"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Hardware Block Diagram</a:t>
            </a:r>
            <a:endParaRPr/>
          </a:p>
        </p:txBody>
      </p:sp>
      <p:grpSp>
        <p:nvGrpSpPr>
          <p:cNvPr id="179" name="Google Shape;179;p19"/>
          <p:cNvGrpSpPr/>
          <p:nvPr/>
        </p:nvGrpSpPr>
        <p:grpSpPr>
          <a:xfrm>
            <a:off x="1475840" y="1143047"/>
            <a:ext cx="5916057" cy="3296622"/>
            <a:chOff x="1252475" y="968575"/>
            <a:chExt cx="6639049" cy="4050900"/>
          </a:xfrm>
        </p:grpSpPr>
        <p:sp>
          <p:nvSpPr>
            <p:cNvPr id="180" name="Google Shape;180;p19"/>
            <p:cNvSpPr/>
            <p:nvPr/>
          </p:nvSpPr>
          <p:spPr>
            <a:xfrm>
              <a:off x="1318650" y="968575"/>
              <a:ext cx="6506700" cy="40509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181" name="Google Shape;181;p19"/>
            <p:cNvPicPr preferRelativeResize="0"/>
            <p:nvPr/>
          </p:nvPicPr>
          <p:blipFill rotWithShape="1">
            <a:blip r:embed="rId4">
              <a:alphaModFix/>
            </a:blip>
            <a:srcRect b="0" l="0" r="0" t="36293"/>
            <a:stretch/>
          </p:blipFill>
          <p:spPr>
            <a:xfrm>
              <a:off x="1252475" y="999812"/>
              <a:ext cx="6639049" cy="3988425"/>
            </a:xfrm>
            <a:prstGeom prst="rect">
              <a:avLst/>
            </a:prstGeom>
            <a:noFill/>
            <a:ln>
              <a:noFill/>
            </a:ln>
          </p:spPr>
        </p:pic>
      </p:grpSp>
      <p:pic>
        <p:nvPicPr>
          <p:cNvPr id="182" name="Google Shape;182;p19"/>
          <p:cNvPicPr preferRelativeResize="0"/>
          <p:nvPr/>
        </p:nvPicPr>
        <p:blipFill>
          <a:blip r:embed="rId5">
            <a:alphaModFix/>
          </a:blip>
          <a:stretch>
            <a:fillRect/>
          </a:stretch>
        </p:blipFill>
        <p:spPr>
          <a:xfrm>
            <a:off x="8001000" y="137160"/>
            <a:ext cx="1005900" cy="10059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0"/>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Control Technique Comparison and Selection</a:t>
            </a:r>
            <a:endParaRPr/>
          </a:p>
        </p:txBody>
      </p:sp>
      <p:graphicFrame>
        <p:nvGraphicFramePr>
          <p:cNvPr id="188" name="Google Shape;188;p20"/>
          <p:cNvGraphicFramePr/>
          <p:nvPr/>
        </p:nvGraphicFramePr>
        <p:xfrm>
          <a:off x="1609825" y="1552450"/>
          <a:ext cx="3000000" cy="3000000"/>
        </p:xfrm>
        <a:graphic>
          <a:graphicData uri="http://schemas.openxmlformats.org/drawingml/2006/table">
            <a:tbl>
              <a:tblPr>
                <a:noFill/>
                <a:tableStyleId>{778DF3BF-4CDC-404B-BBBD-99566984BA41}</a:tableStyleId>
              </a:tblPr>
              <a:tblGrid>
                <a:gridCol w="1371600"/>
                <a:gridCol w="2019300"/>
                <a:gridCol w="2057400"/>
              </a:tblGrid>
              <a:tr h="640025">
                <a:tc>
                  <a:txBody>
                    <a:bodyPr/>
                    <a:lstStyle/>
                    <a:p>
                      <a:pPr indent="0" lvl="0" marL="0" rtl="0" algn="l">
                        <a:spcBef>
                          <a:spcPts val="0"/>
                        </a:spcBef>
                        <a:spcAft>
                          <a:spcPts val="0"/>
                        </a:spcAft>
                        <a:buNone/>
                      </a:pPr>
                      <a:r>
                        <a:rPr b="1" lang="en" sz="1200">
                          <a:solidFill>
                            <a:schemeClr val="dk1"/>
                          </a:solidFill>
                        </a:rPr>
                        <a:t>Control Technique</a:t>
                      </a:r>
                      <a:endParaRPr b="1" sz="1200">
                        <a:solidFill>
                          <a:schemeClr val="dk1"/>
                        </a:solidFill>
                      </a:endParaRPr>
                    </a:p>
                  </a:txBody>
                  <a:tcPr marT="63500" marB="63500" marR="63500" marL="63500">
                    <a:solidFill>
                      <a:srgbClr val="B7B7B7"/>
                    </a:solidFill>
                  </a:tcPr>
                </a:tc>
                <a:tc>
                  <a:txBody>
                    <a:bodyPr/>
                    <a:lstStyle/>
                    <a:p>
                      <a:pPr indent="0" lvl="0" marL="0" rtl="0" algn="l">
                        <a:spcBef>
                          <a:spcPts val="0"/>
                        </a:spcBef>
                        <a:spcAft>
                          <a:spcPts val="0"/>
                        </a:spcAft>
                        <a:buNone/>
                      </a:pPr>
                      <a:r>
                        <a:rPr b="1" lang="en" sz="1200">
                          <a:solidFill>
                            <a:schemeClr val="dk1"/>
                          </a:solidFill>
                        </a:rPr>
                        <a:t>Mathematical Modeling Required</a:t>
                      </a:r>
                      <a:endParaRPr b="1" sz="1200">
                        <a:solidFill>
                          <a:schemeClr val="dk1"/>
                        </a:solidFill>
                      </a:endParaRPr>
                    </a:p>
                  </a:txBody>
                  <a:tcPr marT="63500" marB="63500" marR="63500" marL="63500">
                    <a:solidFill>
                      <a:srgbClr val="B7B7B7"/>
                    </a:solidFill>
                  </a:tcPr>
                </a:tc>
                <a:tc>
                  <a:txBody>
                    <a:bodyPr/>
                    <a:lstStyle/>
                    <a:p>
                      <a:pPr indent="0" lvl="0" marL="0" rtl="0" algn="l">
                        <a:spcBef>
                          <a:spcPts val="0"/>
                        </a:spcBef>
                        <a:spcAft>
                          <a:spcPts val="0"/>
                        </a:spcAft>
                        <a:buNone/>
                      </a:pPr>
                      <a:r>
                        <a:rPr b="1" lang="en" sz="1200">
                          <a:solidFill>
                            <a:schemeClr val="dk1"/>
                          </a:solidFill>
                        </a:rPr>
                        <a:t>Tuning Method</a:t>
                      </a:r>
                      <a:endParaRPr b="1" sz="1200">
                        <a:solidFill>
                          <a:schemeClr val="dk1"/>
                        </a:solidFill>
                      </a:endParaRPr>
                    </a:p>
                  </a:txBody>
                  <a:tcPr marT="63500" marB="63500" marR="63500" marL="63500">
                    <a:solidFill>
                      <a:srgbClr val="B7B7B7"/>
                    </a:solidFill>
                  </a:tcPr>
                </a:tc>
              </a:tr>
              <a:tr h="12700">
                <a:tc>
                  <a:txBody>
                    <a:bodyPr/>
                    <a:lstStyle/>
                    <a:p>
                      <a:pPr indent="0" lvl="0" marL="0" rtl="0" algn="l">
                        <a:spcBef>
                          <a:spcPts val="0"/>
                        </a:spcBef>
                        <a:spcAft>
                          <a:spcPts val="0"/>
                        </a:spcAft>
                        <a:buNone/>
                      </a:pPr>
                      <a:r>
                        <a:rPr lang="en" sz="1200">
                          <a:solidFill>
                            <a:schemeClr val="lt1"/>
                          </a:solidFill>
                        </a:rPr>
                        <a:t>Bang-Bang</a:t>
                      </a:r>
                      <a:endParaRPr sz="1200">
                        <a:solidFill>
                          <a:schemeClr val="lt1"/>
                        </a:solidFill>
                      </a:endParaRPr>
                    </a:p>
                  </a:txBody>
                  <a:tcPr marT="63500" marB="63500" marR="63500" marL="63500"/>
                </a:tc>
                <a:tc>
                  <a:txBody>
                    <a:bodyPr/>
                    <a:lstStyle/>
                    <a:p>
                      <a:pPr indent="0" lvl="0" marL="0" rtl="0" algn="l">
                        <a:spcBef>
                          <a:spcPts val="0"/>
                        </a:spcBef>
                        <a:spcAft>
                          <a:spcPts val="0"/>
                        </a:spcAft>
                        <a:buNone/>
                      </a:pPr>
                      <a:r>
                        <a:rPr lang="en" sz="1200">
                          <a:solidFill>
                            <a:schemeClr val="lt1"/>
                          </a:solidFill>
                        </a:rPr>
                        <a:t>No</a:t>
                      </a:r>
                      <a:endParaRPr sz="1200">
                        <a:solidFill>
                          <a:schemeClr val="lt1"/>
                        </a:solidFill>
                      </a:endParaRPr>
                    </a:p>
                  </a:txBody>
                  <a:tcPr marT="63500" marB="63500" marR="63500" marL="63500"/>
                </a:tc>
                <a:tc>
                  <a:txBody>
                    <a:bodyPr/>
                    <a:lstStyle/>
                    <a:p>
                      <a:pPr indent="0" lvl="0" marL="0" rtl="0" algn="l">
                        <a:spcBef>
                          <a:spcPts val="0"/>
                        </a:spcBef>
                        <a:spcAft>
                          <a:spcPts val="0"/>
                        </a:spcAft>
                        <a:buNone/>
                      </a:pPr>
                      <a:r>
                        <a:rPr lang="en" sz="1200">
                          <a:solidFill>
                            <a:schemeClr val="lt1"/>
                          </a:solidFill>
                        </a:rPr>
                        <a:t>-Trial and error</a:t>
                      </a:r>
                      <a:endParaRPr sz="1200">
                        <a:solidFill>
                          <a:schemeClr val="lt1"/>
                        </a:solidFill>
                      </a:endParaRPr>
                    </a:p>
                  </a:txBody>
                  <a:tcPr marT="63500" marB="63500" marR="63500" marL="63500"/>
                </a:tc>
              </a:tr>
              <a:tr h="12700">
                <a:tc>
                  <a:txBody>
                    <a:bodyPr/>
                    <a:lstStyle/>
                    <a:p>
                      <a:pPr indent="0" lvl="0" marL="0" rtl="0" algn="l">
                        <a:spcBef>
                          <a:spcPts val="0"/>
                        </a:spcBef>
                        <a:spcAft>
                          <a:spcPts val="0"/>
                        </a:spcAft>
                        <a:buNone/>
                      </a:pPr>
                      <a:r>
                        <a:rPr lang="en" sz="1200">
                          <a:solidFill>
                            <a:schemeClr val="dk1"/>
                          </a:solidFill>
                        </a:rPr>
                        <a:t>PID</a:t>
                      </a:r>
                      <a:endParaRPr sz="1200">
                        <a:solidFill>
                          <a:schemeClr val="dk1"/>
                        </a:solidFill>
                      </a:endParaRPr>
                    </a:p>
                  </a:txBody>
                  <a:tcPr marT="63500" marB="63500" marR="63500" marL="63500">
                    <a:solidFill>
                      <a:srgbClr val="FFFF00"/>
                    </a:solidFill>
                  </a:tcPr>
                </a:tc>
                <a:tc>
                  <a:txBody>
                    <a:bodyPr/>
                    <a:lstStyle/>
                    <a:p>
                      <a:pPr indent="0" lvl="0" marL="0" rtl="0" algn="l">
                        <a:spcBef>
                          <a:spcPts val="0"/>
                        </a:spcBef>
                        <a:spcAft>
                          <a:spcPts val="0"/>
                        </a:spcAft>
                        <a:buNone/>
                      </a:pPr>
                      <a:r>
                        <a:rPr lang="en" sz="1200">
                          <a:solidFill>
                            <a:schemeClr val="dk1"/>
                          </a:solidFill>
                        </a:rPr>
                        <a:t>No</a:t>
                      </a:r>
                      <a:endParaRPr sz="1200">
                        <a:solidFill>
                          <a:schemeClr val="dk1"/>
                        </a:solidFill>
                      </a:endParaRPr>
                    </a:p>
                  </a:txBody>
                  <a:tcPr marT="63500" marB="63500" marR="63500" marL="63500">
                    <a:solidFill>
                      <a:srgbClr val="FFFF00"/>
                    </a:solidFill>
                  </a:tcPr>
                </a:tc>
                <a:tc>
                  <a:txBody>
                    <a:bodyPr/>
                    <a:lstStyle/>
                    <a:p>
                      <a:pPr indent="0" lvl="0" marL="0" rtl="0" algn="l">
                        <a:spcBef>
                          <a:spcPts val="0"/>
                        </a:spcBef>
                        <a:spcAft>
                          <a:spcPts val="0"/>
                        </a:spcAft>
                        <a:buNone/>
                      </a:pPr>
                      <a:r>
                        <a:rPr lang="en" sz="1200">
                          <a:solidFill>
                            <a:schemeClr val="dk1"/>
                          </a:solidFill>
                        </a:rPr>
                        <a:t>-Trial and error </a:t>
                      </a:r>
                      <a:endParaRPr sz="1200">
                        <a:solidFill>
                          <a:schemeClr val="dk1"/>
                        </a:solidFill>
                      </a:endParaRPr>
                    </a:p>
                    <a:p>
                      <a:pPr indent="0" lvl="0" marL="0" rtl="0" algn="l">
                        <a:spcBef>
                          <a:spcPts val="0"/>
                        </a:spcBef>
                        <a:spcAft>
                          <a:spcPts val="0"/>
                        </a:spcAft>
                        <a:buNone/>
                      </a:pPr>
                      <a:r>
                        <a:rPr lang="en" sz="1200">
                          <a:solidFill>
                            <a:schemeClr val="dk1"/>
                          </a:solidFill>
                        </a:rPr>
                        <a:t>-Ziegler Nichols</a:t>
                      </a:r>
                      <a:endParaRPr sz="1200">
                        <a:solidFill>
                          <a:schemeClr val="dk1"/>
                        </a:solidFill>
                      </a:endParaRPr>
                    </a:p>
                  </a:txBody>
                  <a:tcPr marT="63500" marB="63500" marR="63500" marL="63500">
                    <a:solidFill>
                      <a:srgbClr val="FFFF00"/>
                    </a:solidFill>
                  </a:tcPr>
                </a:tc>
              </a:tr>
              <a:tr h="12700">
                <a:tc>
                  <a:txBody>
                    <a:bodyPr/>
                    <a:lstStyle/>
                    <a:p>
                      <a:pPr indent="0" lvl="0" marL="0" rtl="0" algn="l">
                        <a:spcBef>
                          <a:spcPts val="0"/>
                        </a:spcBef>
                        <a:spcAft>
                          <a:spcPts val="0"/>
                        </a:spcAft>
                        <a:buNone/>
                      </a:pPr>
                      <a:r>
                        <a:rPr lang="en" sz="1200">
                          <a:solidFill>
                            <a:schemeClr val="lt1"/>
                          </a:solidFill>
                        </a:rPr>
                        <a:t>MPC</a:t>
                      </a:r>
                      <a:endParaRPr sz="1200">
                        <a:solidFill>
                          <a:schemeClr val="lt1"/>
                        </a:solidFill>
                      </a:endParaRPr>
                    </a:p>
                  </a:txBody>
                  <a:tcPr marT="63500" marB="63500" marR="63500" marL="63500"/>
                </a:tc>
                <a:tc>
                  <a:txBody>
                    <a:bodyPr/>
                    <a:lstStyle/>
                    <a:p>
                      <a:pPr indent="0" lvl="0" marL="0" rtl="0" algn="l">
                        <a:spcBef>
                          <a:spcPts val="0"/>
                        </a:spcBef>
                        <a:spcAft>
                          <a:spcPts val="0"/>
                        </a:spcAft>
                        <a:buNone/>
                      </a:pPr>
                      <a:r>
                        <a:rPr lang="en" sz="1200">
                          <a:solidFill>
                            <a:schemeClr val="lt1"/>
                          </a:solidFill>
                        </a:rPr>
                        <a:t>Yes</a:t>
                      </a:r>
                      <a:endParaRPr sz="1200">
                        <a:solidFill>
                          <a:schemeClr val="lt1"/>
                        </a:solidFill>
                      </a:endParaRPr>
                    </a:p>
                  </a:txBody>
                  <a:tcPr marT="63500" marB="63500" marR="63500" marL="63500"/>
                </a:tc>
                <a:tc>
                  <a:txBody>
                    <a:bodyPr/>
                    <a:lstStyle/>
                    <a:p>
                      <a:pPr indent="0" lvl="0" marL="0" rtl="0" algn="l">
                        <a:spcBef>
                          <a:spcPts val="0"/>
                        </a:spcBef>
                        <a:spcAft>
                          <a:spcPts val="0"/>
                        </a:spcAft>
                        <a:buNone/>
                      </a:pPr>
                      <a:r>
                        <a:rPr lang="en" sz="1200">
                          <a:solidFill>
                            <a:schemeClr val="lt1"/>
                          </a:solidFill>
                        </a:rPr>
                        <a:t>-Changing objective function </a:t>
                      </a:r>
                      <a:endParaRPr sz="1200">
                        <a:solidFill>
                          <a:schemeClr val="lt1"/>
                        </a:solidFill>
                      </a:endParaRPr>
                    </a:p>
                  </a:txBody>
                  <a:tcPr marT="63500" marB="63500" marR="63500" marL="63500"/>
                </a:tc>
              </a:tr>
              <a:tr h="12700">
                <a:tc>
                  <a:txBody>
                    <a:bodyPr/>
                    <a:lstStyle/>
                    <a:p>
                      <a:pPr indent="0" lvl="0" marL="0" rtl="0" algn="l">
                        <a:spcBef>
                          <a:spcPts val="0"/>
                        </a:spcBef>
                        <a:spcAft>
                          <a:spcPts val="0"/>
                        </a:spcAft>
                        <a:buNone/>
                      </a:pPr>
                      <a:r>
                        <a:rPr lang="en" sz="1200">
                          <a:solidFill>
                            <a:schemeClr val="lt1"/>
                          </a:solidFill>
                        </a:rPr>
                        <a:t>RL</a:t>
                      </a:r>
                      <a:endParaRPr sz="1200">
                        <a:solidFill>
                          <a:schemeClr val="lt1"/>
                        </a:solidFill>
                      </a:endParaRPr>
                    </a:p>
                  </a:txBody>
                  <a:tcPr marT="63500" marB="63500" marR="63500" marL="63500"/>
                </a:tc>
                <a:tc>
                  <a:txBody>
                    <a:bodyPr/>
                    <a:lstStyle/>
                    <a:p>
                      <a:pPr indent="0" lvl="0" marL="0" rtl="0" algn="l">
                        <a:spcBef>
                          <a:spcPts val="0"/>
                        </a:spcBef>
                        <a:spcAft>
                          <a:spcPts val="0"/>
                        </a:spcAft>
                        <a:buNone/>
                      </a:pPr>
                      <a:r>
                        <a:rPr lang="en" sz="1200">
                          <a:solidFill>
                            <a:schemeClr val="lt1"/>
                          </a:solidFill>
                        </a:rPr>
                        <a:t>No</a:t>
                      </a:r>
                      <a:endParaRPr sz="1200">
                        <a:solidFill>
                          <a:schemeClr val="lt1"/>
                        </a:solidFill>
                      </a:endParaRPr>
                    </a:p>
                  </a:txBody>
                  <a:tcPr marT="63500" marB="63500" marR="63500" marL="63500"/>
                </a:tc>
                <a:tc>
                  <a:txBody>
                    <a:bodyPr/>
                    <a:lstStyle/>
                    <a:p>
                      <a:pPr indent="0" lvl="0" marL="0" rtl="0" algn="l">
                        <a:spcBef>
                          <a:spcPts val="0"/>
                        </a:spcBef>
                        <a:spcAft>
                          <a:spcPts val="0"/>
                        </a:spcAft>
                        <a:buNone/>
                      </a:pPr>
                      <a:r>
                        <a:rPr lang="en" sz="1200">
                          <a:solidFill>
                            <a:schemeClr val="lt1"/>
                          </a:solidFill>
                        </a:rPr>
                        <a:t>-Change rewards</a:t>
                      </a:r>
                      <a:endParaRPr sz="1200">
                        <a:solidFill>
                          <a:schemeClr val="lt1"/>
                        </a:solidFill>
                      </a:endParaRPr>
                    </a:p>
                    <a:p>
                      <a:pPr indent="0" lvl="0" marL="0" rtl="0" algn="l">
                        <a:spcBef>
                          <a:spcPts val="0"/>
                        </a:spcBef>
                        <a:spcAft>
                          <a:spcPts val="0"/>
                        </a:spcAft>
                        <a:buNone/>
                      </a:pPr>
                      <a:r>
                        <a:rPr lang="en" sz="1200">
                          <a:solidFill>
                            <a:schemeClr val="lt1"/>
                          </a:solidFill>
                        </a:rPr>
                        <a:t>-Change reward structure </a:t>
                      </a:r>
                      <a:endParaRPr sz="1200">
                        <a:solidFill>
                          <a:schemeClr val="lt1"/>
                        </a:solidFill>
                      </a:endParaRPr>
                    </a:p>
                  </a:txBody>
                  <a:tcPr marT="63500" marB="63500" marR="63500" marL="63500"/>
                </a:tc>
              </a:tr>
            </a:tbl>
          </a:graphicData>
        </a:graphic>
      </p:graphicFrame>
      <p:pic>
        <p:nvPicPr>
          <p:cNvPr id="189" name="Google Shape;189;p20"/>
          <p:cNvPicPr preferRelativeResize="0"/>
          <p:nvPr/>
        </p:nvPicPr>
        <p:blipFill>
          <a:blip r:embed="rId4">
            <a:alphaModFix/>
          </a:blip>
          <a:stretch>
            <a:fillRect/>
          </a:stretch>
        </p:blipFill>
        <p:spPr>
          <a:xfrm>
            <a:off x="8001000" y="137160"/>
            <a:ext cx="1005900" cy="1005900"/>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Motor Type Comparison and Selection</a:t>
            </a:r>
            <a:endParaRPr/>
          </a:p>
        </p:txBody>
      </p:sp>
      <p:graphicFrame>
        <p:nvGraphicFramePr>
          <p:cNvPr id="195" name="Google Shape;195;p21"/>
          <p:cNvGraphicFramePr/>
          <p:nvPr/>
        </p:nvGraphicFramePr>
        <p:xfrm>
          <a:off x="3208800" y="1574225"/>
          <a:ext cx="3000000" cy="3000000"/>
        </p:xfrm>
        <a:graphic>
          <a:graphicData uri="http://schemas.openxmlformats.org/drawingml/2006/table">
            <a:tbl>
              <a:tblPr>
                <a:noFill/>
                <a:tableStyleId>{71353A86-2C3B-47CA-8C5F-E0D46186A6FB}</a:tableStyleId>
              </a:tblPr>
              <a:tblGrid>
                <a:gridCol w="1057275"/>
                <a:gridCol w="609600"/>
                <a:gridCol w="762000"/>
                <a:gridCol w="885825"/>
                <a:gridCol w="1352550"/>
                <a:gridCol w="819150"/>
              </a:tblGrid>
              <a:tr h="305450">
                <a:tc>
                  <a:txBody>
                    <a:bodyPr/>
                    <a:lstStyle/>
                    <a:p>
                      <a:pPr indent="0" lvl="0" marL="0" rtl="0" algn="l">
                        <a:spcBef>
                          <a:spcPts val="0"/>
                        </a:spcBef>
                        <a:spcAft>
                          <a:spcPts val="0"/>
                        </a:spcAft>
                        <a:buNone/>
                      </a:pPr>
                      <a:r>
                        <a:rPr b="1" lang="en" sz="1200">
                          <a:solidFill>
                            <a:schemeClr val="dk1"/>
                          </a:solidFill>
                        </a:rPr>
                        <a:t>Motor Type</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 sz="1200">
                          <a:solidFill>
                            <a:schemeClr val="dk1"/>
                          </a:solidFill>
                        </a:rPr>
                        <a:t>RPM</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 sz="1200">
                          <a:solidFill>
                            <a:schemeClr val="dk1"/>
                          </a:solidFill>
                        </a:rPr>
                        <a:t>Torque</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 sz="1200">
                          <a:solidFill>
                            <a:schemeClr val="dk1"/>
                          </a:solidFill>
                        </a:rPr>
                        <a:t>Precision</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 sz="1200">
                          <a:solidFill>
                            <a:schemeClr val="dk1"/>
                          </a:solidFill>
                        </a:rPr>
                        <a:t>Ease of Control</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 sz="1200">
                          <a:solidFill>
                            <a:schemeClr val="dk1"/>
                          </a:solidFill>
                        </a:rPr>
                        <a:t>Size</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305450">
                <a:tc>
                  <a:txBody>
                    <a:bodyPr/>
                    <a:lstStyle/>
                    <a:p>
                      <a:pPr indent="0" lvl="0" marL="0" rtl="0" algn="l">
                        <a:spcBef>
                          <a:spcPts val="0"/>
                        </a:spcBef>
                        <a:spcAft>
                          <a:spcPts val="0"/>
                        </a:spcAft>
                        <a:buNone/>
                      </a:pPr>
                      <a:r>
                        <a:rPr lang="en" sz="1200">
                          <a:solidFill>
                            <a:schemeClr val="lt1"/>
                          </a:solidFill>
                        </a:rPr>
                        <a:t>Brushed DC</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Easy</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Large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05450">
                <a:tc>
                  <a:txBody>
                    <a:bodyPr/>
                    <a:lstStyle/>
                    <a:p>
                      <a:pPr indent="0" lvl="0" marL="0" rtl="0" algn="l">
                        <a:spcBef>
                          <a:spcPts val="0"/>
                        </a:spcBef>
                        <a:spcAft>
                          <a:spcPts val="0"/>
                        </a:spcAft>
                        <a:buNone/>
                      </a:pPr>
                      <a:r>
                        <a:rPr lang="en" sz="1200">
                          <a:solidFill>
                            <a:schemeClr val="lt1"/>
                          </a:solidFill>
                        </a:rPr>
                        <a:t>BLDC</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Medium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Complex</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Medium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05450">
                <a:tc>
                  <a:txBody>
                    <a:bodyPr/>
                    <a:lstStyle/>
                    <a:p>
                      <a:pPr indent="0" lvl="0" marL="0" rtl="0" algn="l">
                        <a:spcBef>
                          <a:spcPts val="0"/>
                        </a:spcBef>
                        <a:spcAft>
                          <a:spcPts val="0"/>
                        </a:spcAft>
                        <a:buNone/>
                      </a:pPr>
                      <a:r>
                        <a:rPr lang="en" sz="1200">
                          <a:solidFill>
                            <a:schemeClr val="lt1"/>
                          </a:solidFill>
                        </a:rPr>
                        <a:t>Stepper </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Complex</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Large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05450">
                <a:tc>
                  <a:txBody>
                    <a:bodyPr/>
                    <a:lstStyle/>
                    <a:p>
                      <a:pPr indent="0" lvl="0" marL="0" rtl="0" algn="l">
                        <a:spcBef>
                          <a:spcPts val="0"/>
                        </a:spcBef>
                        <a:spcAft>
                          <a:spcPts val="0"/>
                        </a:spcAft>
                        <a:buNone/>
                      </a:pPr>
                      <a:r>
                        <a:rPr lang="en" sz="1200">
                          <a:solidFill>
                            <a:schemeClr val="lt1"/>
                          </a:solidFill>
                        </a:rPr>
                        <a:t>Servo</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Varies</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High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Easy</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Small</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196" name="Google Shape;196;p21"/>
          <p:cNvPicPr preferRelativeResize="0"/>
          <p:nvPr/>
        </p:nvPicPr>
        <p:blipFill rotWithShape="1">
          <a:blip r:embed="rId4">
            <a:alphaModFix/>
          </a:blip>
          <a:srcRect b="0" l="0" r="0" t="10602"/>
          <a:stretch/>
        </p:blipFill>
        <p:spPr>
          <a:xfrm>
            <a:off x="292050" y="1469406"/>
            <a:ext cx="2628900" cy="3121800"/>
          </a:xfrm>
          <a:prstGeom prst="roundRect">
            <a:avLst>
              <a:gd fmla="val 16667" name="adj"/>
            </a:avLst>
          </a:prstGeom>
          <a:noFill/>
          <a:ln>
            <a:noFill/>
          </a:ln>
        </p:spPr>
      </p:pic>
      <p:graphicFrame>
        <p:nvGraphicFramePr>
          <p:cNvPr id="197" name="Google Shape;197;p21"/>
          <p:cNvGraphicFramePr/>
          <p:nvPr/>
        </p:nvGraphicFramePr>
        <p:xfrm>
          <a:off x="3199275" y="3667300"/>
          <a:ext cx="3000000" cy="3000000"/>
        </p:xfrm>
        <a:graphic>
          <a:graphicData uri="http://schemas.openxmlformats.org/drawingml/2006/table">
            <a:tbl>
              <a:tblPr>
                <a:noFill/>
                <a:tableStyleId>{71353A86-2C3B-47CA-8C5F-E0D46186A6FB}</a:tableStyleId>
              </a:tblPr>
              <a:tblGrid>
                <a:gridCol w="1123950"/>
                <a:gridCol w="571500"/>
                <a:gridCol w="781050"/>
                <a:gridCol w="1228725"/>
                <a:gridCol w="1800225"/>
              </a:tblGrid>
              <a:tr h="12700">
                <a:tc>
                  <a:txBody>
                    <a:bodyPr/>
                    <a:lstStyle/>
                    <a:p>
                      <a:pPr indent="0" lvl="0" marL="0" rtl="0" algn="l">
                        <a:spcBef>
                          <a:spcPts val="0"/>
                        </a:spcBef>
                        <a:spcAft>
                          <a:spcPts val="0"/>
                        </a:spcAft>
                        <a:buNone/>
                      </a:pPr>
                      <a:r>
                        <a:rPr b="1" lang="en" sz="1200">
                          <a:solidFill>
                            <a:schemeClr val="dk1"/>
                          </a:solidFill>
                        </a:rPr>
                        <a:t>Motor Choice</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solidFill>
                            <a:schemeClr val="dk1"/>
                          </a:solidFill>
                        </a:rPr>
                        <a:t>Cost</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solidFill>
                            <a:schemeClr val="dk1"/>
                          </a:solidFill>
                        </a:rPr>
                        <a:t>Torque</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solidFill>
                            <a:schemeClr val="dk1"/>
                          </a:solidFill>
                        </a:rPr>
                        <a:t>Mounting Style</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solidFill>
                            <a:schemeClr val="dk1"/>
                          </a:solidFill>
                        </a:rPr>
                        <a:t>Documentation</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solidFill>
                            <a:schemeClr val="dk1"/>
                          </a:solidFill>
                        </a:rPr>
                        <a:t>CQRobot</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chemeClr val="dk1"/>
                          </a:solidFill>
                        </a:rPr>
                        <a:t>$33</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chemeClr val="dk1"/>
                          </a:solidFill>
                        </a:rPr>
                        <a:t>70kg.cm</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chemeClr val="dk1"/>
                          </a:solidFill>
                        </a:rPr>
                        <a:t>Parallel</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chemeClr val="dk1"/>
                          </a:solidFill>
                        </a:rPr>
                        <a:t>Yes (Wiki)</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12700">
                <a:tc>
                  <a:txBody>
                    <a:bodyPr/>
                    <a:lstStyle/>
                    <a:p>
                      <a:pPr indent="0" lvl="0" marL="0" rtl="0" algn="l">
                        <a:spcBef>
                          <a:spcPts val="0"/>
                        </a:spcBef>
                        <a:spcAft>
                          <a:spcPts val="0"/>
                        </a:spcAft>
                        <a:buNone/>
                      </a:pPr>
                      <a:r>
                        <a:rPr lang="en" sz="1200">
                          <a:solidFill>
                            <a:schemeClr val="lt1"/>
                          </a:solidFill>
                        </a:rPr>
                        <a:t>Walfront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$16</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25kg.cm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Perpendicular</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No</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198" name="Google Shape;198;p21"/>
          <p:cNvPicPr preferRelativeResize="0"/>
          <p:nvPr/>
        </p:nvPicPr>
        <p:blipFill>
          <a:blip r:embed="rId5">
            <a:alphaModFix/>
          </a:blip>
          <a:stretch>
            <a:fillRect/>
          </a:stretch>
        </p:blipFill>
        <p:spPr>
          <a:xfrm>
            <a:off x="7996873" y="135998"/>
            <a:ext cx="1010400" cy="1010400"/>
          </a:xfrm>
          <a:prstGeom prst="ellipse">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